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6" r:id="rId2"/>
    <p:sldId id="257" r:id="rId3"/>
    <p:sldId id="279" r:id="rId4"/>
    <p:sldId id="258" r:id="rId5"/>
    <p:sldId id="278" r:id="rId6"/>
    <p:sldId id="277" r:id="rId7"/>
    <p:sldId id="276" r:id="rId8"/>
    <p:sldId id="272" r:id="rId9"/>
    <p:sldId id="286" r:id="rId10"/>
    <p:sldId id="280"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C1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693" autoAdjust="0"/>
  </p:normalViewPr>
  <p:slideViewPr>
    <p:cSldViewPr>
      <p:cViewPr>
        <p:scale>
          <a:sx n="73" d="100"/>
          <a:sy n="73" d="100"/>
        </p:scale>
        <p:origin x="-1260"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ru-RU"/>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ru-RU"/>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ru-RU"/>
            </a:p>
          </p:txBody>
        </p:sp>
        <p:grpSp>
          <p:nvGrpSpPr>
            <p:cNvPr id="8" name="Group 6"/>
            <p:cNvGrpSpPr>
              <a:grpSpLocks/>
            </p:cNvGrpSpPr>
            <p:nvPr/>
          </p:nvGrpSpPr>
          <p:grpSpPr bwMode="auto">
            <a:xfrm>
              <a:off x="4944" y="-3"/>
              <a:ext cx="816" cy="3978"/>
              <a:chOff x="4944" y="-3"/>
              <a:chExt cx="816" cy="3978"/>
            </a:xfrm>
          </p:grpSpPr>
          <p:grpSp>
            <p:nvGrpSpPr>
              <p:cNvPr id="20" name="Group 7"/>
              <p:cNvGrpSpPr>
                <a:grpSpLocks/>
              </p:cNvGrpSpPr>
              <p:nvPr userDrawn="1"/>
            </p:nvGrpSpPr>
            <p:grpSpPr bwMode="auto">
              <a:xfrm>
                <a:off x="5280" y="-3"/>
                <a:ext cx="480" cy="1434"/>
                <a:chOff x="5280" y="-3"/>
                <a:chExt cx="480" cy="1434"/>
              </a:xfrm>
            </p:grpSpPr>
            <p:grpSp>
              <p:nvGrpSpPr>
                <p:cNvPr id="41" name="Group 8"/>
                <p:cNvGrpSpPr>
                  <a:grpSpLocks/>
                </p:cNvGrpSpPr>
                <p:nvPr userDrawn="1"/>
              </p:nvGrpSpPr>
              <p:grpSpPr bwMode="auto">
                <a:xfrm rot="-5400000">
                  <a:off x="5488" y="-4"/>
                  <a:ext cx="174" cy="176"/>
                  <a:chOff x="1697" y="323"/>
                  <a:chExt cx="1690" cy="2560"/>
                </a:xfrm>
              </p:grpSpPr>
              <p:grpSp>
                <p:nvGrpSpPr>
                  <p:cNvPr id="50" name="Group 9"/>
                  <p:cNvGrpSpPr>
                    <a:grpSpLocks/>
                  </p:cNvGrpSpPr>
                  <p:nvPr/>
                </p:nvGrpSpPr>
                <p:grpSpPr bwMode="auto">
                  <a:xfrm>
                    <a:off x="1697" y="323"/>
                    <a:ext cx="1690" cy="2560"/>
                    <a:chOff x="1697" y="323"/>
                    <a:chExt cx="1690" cy="2560"/>
                  </a:xfrm>
                </p:grpSpPr>
                <p:sp>
                  <p:nvSpPr>
                    <p:cNvPr id="57" name="Freeform 10"/>
                    <p:cNvSpPr>
                      <a:spLocks/>
                    </p:cNvSpPr>
                    <p:nvPr/>
                  </p:nvSpPr>
                  <p:spPr bwMode="auto">
                    <a:xfrm>
                      <a:off x="215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8" name="Freeform 11"/>
                    <p:cNvSpPr>
                      <a:spLocks/>
                    </p:cNvSpPr>
                    <p:nvPr/>
                  </p:nvSpPr>
                  <p:spPr bwMode="auto">
                    <a:xfrm>
                      <a:off x="1697" y="381"/>
                      <a:ext cx="864"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sp>
                <p:nvSpPr>
                  <p:cNvPr id="51"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ru-RU"/>
                  </a:p>
                </p:txBody>
              </p:sp>
              <p:sp>
                <p:nvSpPr>
                  <p:cNvPr id="52" name="Freeform 13"/>
                  <p:cNvSpPr>
                    <a:spLocks/>
                  </p:cNvSpPr>
                  <p:nvPr/>
                </p:nvSpPr>
                <p:spPr bwMode="auto">
                  <a:xfrm>
                    <a:off x="263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3" name="Freeform 14"/>
                  <p:cNvSpPr>
                    <a:spLocks/>
                  </p:cNvSpPr>
                  <p:nvPr/>
                </p:nvSpPr>
                <p:spPr bwMode="auto">
                  <a:xfrm>
                    <a:off x="270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4" name="Freeform 15"/>
                  <p:cNvSpPr>
                    <a:spLocks/>
                  </p:cNvSpPr>
                  <p:nvPr/>
                </p:nvSpPr>
                <p:spPr bwMode="auto">
                  <a:xfrm>
                    <a:off x="245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5"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6" name="Freeform 17"/>
                  <p:cNvSpPr>
                    <a:spLocks/>
                  </p:cNvSpPr>
                  <p:nvPr/>
                </p:nvSpPr>
                <p:spPr bwMode="auto">
                  <a:xfrm>
                    <a:off x="2095"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pic>
              <p:nvPicPr>
                <p:cNvPr id="42"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ru-RU"/>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ru-RU"/>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ru-RU"/>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ru-RU"/>
            </a:p>
          </p:txBody>
        </p:sp>
      </p:grpSp>
      <p:sp>
        <p:nvSpPr>
          <p:cNvPr id="24633" name="Rectangle 57"/>
          <p:cNvSpPr>
            <a:spLocks noGrp="1" noChangeArrowheads="1"/>
          </p:cNvSpPr>
          <p:nvPr>
            <p:ph type="ctrTitle" sz="quarter"/>
          </p:nvPr>
        </p:nvSpPr>
        <p:spPr>
          <a:xfrm>
            <a:off x="685800" y="1370013"/>
            <a:ext cx="6965950" cy="2057400"/>
          </a:xfrm>
        </p:spPr>
        <p:txBody>
          <a:bodyPr/>
          <a:lstStyle>
            <a:lvl1pPr>
              <a:defRPr/>
            </a:lvl1pPr>
          </a:lstStyle>
          <a:p>
            <a:r>
              <a:rPr lang="ru-RU"/>
              <a:t>Образец заголовка</a:t>
            </a:r>
          </a:p>
        </p:txBody>
      </p:sp>
      <p:sp>
        <p:nvSpPr>
          <p:cNvPr id="2463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ru-RU"/>
              <a:t>Образец подзаголовка</a:t>
            </a:r>
          </a:p>
        </p:txBody>
      </p:sp>
      <p:sp>
        <p:nvSpPr>
          <p:cNvPr id="59" name="Rectangle 59"/>
          <p:cNvSpPr>
            <a:spLocks noGrp="1" noChangeArrowheads="1"/>
          </p:cNvSpPr>
          <p:nvPr>
            <p:ph type="dt" sz="quarter" idx="10"/>
          </p:nvPr>
        </p:nvSpPr>
        <p:spPr/>
        <p:txBody>
          <a:bodyPr/>
          <a:lstStyle>
            <a:lvl1pPr>
              <a:defRPr/>
            </a:lvl1pPr>
          </a:lstStyle>
          <a:p>
            <a:pPr>
              <a:defRPr/>
            </a:pPr>
            <a:fld id="{BB2EB534-F090-42AF-8ACF-1CC287B1985F}" type="datetimeFigureOut">
              <a:rPr lang="ru-RU"/>
              <a:pPr>
                <a:defRPr/>
              </a:pPr>
              <a:t>18.03.2021</a:t>
            </a:fld>
            <a:endParaRPr lang="ru-RU"/>
          </a:p>
        </p:txBody>
      </p:sp>
      <p:sp>
        <p:nvSpPr>
          <p:cNvPr id="60" name="Rectangle 60"/>
          <p:cNvSpPr>
            <a:spLocks noGrp="1" noChangeArrowheads="1"/>
          </p:cNvSpPr>
          <p:nvPr>
            <p:ph type="ftr" sz="quarter" idx="11"/>
          </p:nvPr>
        </p:nvSpPr>
        <p:spPr/>
        <p:txBody>
          <a:bodyPr/>
          <a:lstStyle>
            <a:lvl1pPr>
              <a:defRPr/>
            </a:lvl1pPr>
          </a:lstStyle>
          <a:p>
            <a:pPr>
              <a:defRPr/>
            </a:pPr>
            <a:endParaRPr lang="ru-RU"/>
          </a:p>
        </p:txBody>
      </p:sp>
      <p:sp>
        <p:nvSpPr>
          <p:cNvPr id="61" name="Rectangle 61"/>
          <p:cNvSpPr>
            <a:spLocks noGrp="1" noChangeArrowheads="1"/>
          </p:cNvSpPr>
          <p:nvPr>
            <p:ph type="sldNum" sz="quarter" idx="12"/>
          </p:nvPr>
        </p:nvSpPr>
        <p:spPr/>
        <p:txBody>
          <a:bodyPr/>
          <a:lstStyle>
            <a:lvl1pPr>
              <a:defRPr/>
            </a:lvl1pPr>
          </a:lstStyle>
          <a:p>
            <a:pPr>
              <a:defRPr/>
            </a:pPr>
            <a:fld id="{0B5E2516-FB5B-45BB-B5EE-4F65E3E25A6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7" name="Rectangle 59"/>
          <p:cNvSpPr>
            <a:spLocks noGrp="1" noChangeArrowheads="1"/>
          </p:cNvSpPr>
          <p:nvPr>
            <p:ph type="dt" sz="quarter" idx="2"/>
          </p:nvPr>
        </p:nvSpPr>
        <p:spPr bwMode="auto">
          <a:xfrm>
            <a:off x="301625" y="6242050"/>
            <a:ext cx="1782763" cy="4746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fld id="{0B066AE9-6B38-4960-BB88-BD881B4408B4}" type="datetimeFigureOut">
              <a:rPr lang="ru-RU"/>
              <a:pPr>
                <a:defRPr/>
              </a:pPr>
              <a:t>18.03.2021</a:t>
            </a:fld>
            <a:endParaRPr lang="ru-RU"/>
          </a:p>
        </p:txBody>
      </p:sp>
      <p:sp>
        <p:nvSpPr>
          <p:cNvPr id="118" name="Rectangle 60"/>
          <p:cNvSpPr>
            <a:spLocks noGrp="1" noChangeArrowheads="1"/>
          </p:cNvSpPr>
          <p:nvPr>
            <p:ph type="ftr" sz="quarter" idx="3"/>
          </p:nvPr>
        </p:nvSpPr>
        <p:spPr bwMode="auto">
          <a:xfrm>
            <a:off x="2257425" y="6248400"/>
            <a:ext cx="3455988" cy="4746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pPr>
              <a:defRPr/>
            </a:pPr>
            <a:endParaRPr lang="ru-RU"/>
          </a:p>
        </p:txBody>
      </p:sp>
      <p:sp>
        <p:nvSpPr>
          <p:cNvPr id="119" name="Rectangle 61"/>
          <p:cNvSpPr>
            <a:spLocks noGrp="1" noChangeArrowheads="1"/>
          </p:cNvSpPr>
          <p:nvPr>
            <p:ph type="sldNum" sz="quarter" idx="4"/>
          </p:nvPr>
        </p:nvSpPr>
        <p:spPr bwMode="auto">
          <a:xfrm>
            <a:off x="5867400" y="6248400"/>
            <a:ext cx="1755775" cy="4746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pPr>
              <a:defRPr/>
            </a:pPr>
            <a:fld id="{FFC7C427-38E9-483D-B647-4FC84410248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rtl="0" eaLnBrk="0" fontAlgn="base" hangingPunct="0">
        <a:spcBef>
          <a:spcPct val="0"/>
        </a:spcBef>
        <a:spcAft>
          <a:spcPct val="0"/>
        </a:spcAft>
        <a:defRPr sz="4000">
          <a:solidFill>
            <a:schemeClr val="tx2"/>
          </a:solidFill>
          <a:latin typeface="Arial" charset="0"/>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Blip>
          <a:blip r:embed="rId3"/>
        </a:buBlip>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SzPct val="80000"/>
        <a:buBlip>
          <a:blip r:embed="rId4"/>
        </a:buBlip>
        <a:defRPr sz="2800">
          <a:solidFill>
            <a:schemeClr val="tx1"/>
          </a:solidFill>
          <a:latin typeface="Arial" charset="0"/>
          <a:cs typeface="+mn-cs"/>
        </a:defRPr>
      </a:lvl2pPr>
      <a:lvl3pPr marL="1143000" indent="-228600" algn="l" rtl="0" eaLnBrk="0" fontAlgn="base" hangingPunct="0">
        <a:spcBef>
          <a:spcPct val="20000"/>
        </a:spcBef>
        <a:spcAft>
          <a:spcPct val="0"/>
        </a:spcAft>
        <a:buSzPct val="70000"/>
        <a:buBlip>
          <a:blip r:embed="rId5"/>
        </a:buBlip>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Заголовок 1"/>
          <p:cNvSpPr>
            <a:spLocks noGrp="1"/>
          </p:cNvSpPr>
          <p:nvPr>
            <p:ph type="ctrTitle" idx="4294967295"/>
          </p:nvPr>
        </p:nvSpPr>
        <p:spPr>
          <a:xfrm>
            <a:off x="107950" y="0"/>
            <a:ext cx="7772400" cy="1928813"/>
          </a:xfrm>
        </p:spPr>
        <p:txBody>
          <a:bodyPr/>
          <a:lstStyle/>
          <a:p>
            <a:pPr eaLnBrk="1" hangingPunct="1"/>
            <a:r>
              <a:rPr lang="ru-RU" smtClean="0">
                <a:solidFill>
                  <a:srgbClr val="3B3C18"/>
                </a:solidFill>
                <a:cs typeface="Arial" charset="0"/>
              </a:rPr>
              <a:t>            </a:t>
            </a:r>
            <a:r>
              <a:rPr lang="ru-RU" b="1" smtClean="0">
                <a:solidFill>
                  <a:srgbClr val="3B3C18"/>
                </a:solidFill>
                <a:cs typeface="Arial" charset="0"/>
              </a:rPr>
              <a:t>Степ-аэробика в</a:t>
            </a:r>
            <a:br>
              <a:rPr lang="ru-RU" b="1" smtClean="0">
                <a:solidFill>
                  <a:srgbClr val="3B3C18"/>
                </a:solidFill>
                <a:cs typeface="Arial" charset="0"/>
              </a:rPr>
            </a:br>
            <a:r>
              <a:rPr lang="ru-RU" b="1" smtClean="0">
                <a:solidFill>
                  <a:srgbClr val="3B3C18"/>
                </a:solidFill>
                <a:cs typeface="Arial" charset="0"/>
              </a:rPr>
              <a:t>               детском саду</a:t>
            </a:r>
          </a:p>
        </p:txBody>
      </p:sp>
      <p:sp>
        <p:nvSpPr>
          <p:cNvPr id="3074" name="Подзаголовок 2"/>
          <p:cNvSpPr>
            <a:spLocks noGrp="1"/>
          </p:cNvSpPr>
          <p:nvPr>
            <p:ph type="subTitle" idx="4294967295"/>
          </p:nvPr>
        </p:nvSpPr>
        <p:spPr>
          <a:xfrm>
            <a:off x="2555875" y="5589588"/>
            <a:ext cx="4968875" cy="1008062"/>
          </a:xfrm>
        </p:spPr>
        <p:txBody>
          <a:bodyPr/>
          <a:lstStyle/>
          <a:p>
            <a:pPr marL="0" indent="0" algn="ctr" eaLnBrk="1" hangingPunct="1">
              <a:lnSpc>
                <a:spcPct val="90000"/>
              </a:lnSpc>
              <a:buFontTx/>
              <a:buNone/>
            </a:pPr>
            <a:r>
              <a:rPr lang="ru-RU" sz="2000" dirty="0" smtClean="0">
                <a:solidFill>
                  <a:schemeClr val="bg2"/>
                </a:solidFill>
                <a:cs typeface="Arial" charset="0"/>
              </a:rPr>
              <a:t>МКДОУ </a:t>
            </a:r>
            <a:r>
              <a:rPr lang="ru-RU" sz="2000" dirty="0" smtClean="0">
                <a:solidFill>
                  <a:schemeClr val="bg2"/>
                </a:solidFill>
                <a:cs typeface="Arial" charset="0"/>
              </a:rPr>
              <a:t>№5 «Теремок» с. Лескен  </a:t>
            </a:r>
            <a:r>
              <a:rPr lang="ru-RU" sz="2000" dirty="0" smtClean="0">
                <a:solidFill>
                  <a:schemeClr val="bg2"/>
                </a:solidFill>
                <a:cs typeface="Arial" charset="0"/>
              </a:rPr>
              <a:t>Инструктор по физической </a:t>
            </a:r>
            <a:r>
              <a:rPr lang="ru-RU" sz="2000" dirty="0" smtClean="0">
                <a:solidFill>
                  <a:schemeClr val="bg2"/>
                </a:solidFill>
                <a:cs typeface="Arial" charset="0"/>
              </a:rPr>
              <a:t>культуре Агузарова Анжела Александровна</a:t>
            </a:r>
            <a:endParaRPr lang="ru-RU" sz="2000" dirty="0" smtClean="0">
              <a:solidFill>
                <a:schemeClr val="bg2"/>
              </a:solidFill>
              <a:cs typeface="Arial" charset="0"/>
            </a:endParaRPr>
          </a:p>
        </p:txBody>
      </p:sp>
      <p:pic>
        <p:nvPicPr>
          <p:cNvPr id="13315" name="Picture 6" descr="шаблоны 4"/>
          <p:cNvPicPr>
            <a:picLocks noChangeAspect="1" noChangeArrowheads="1"/>
          </p:cNvPicPr>
          <p:nvPr/>
        </p:nvPicPr>
        <p:blipFill>
          <a:blip r:embed="rId2"/>
          <a:srcRect/>
          <a:stretch>
            <a:fillRect/>
          </a:stretch>
        </p:blipFill>
        <p:spPr bwMode="auto">
          <a:xfrm>
            <a:off x="1187450" y="1928813"/>
            <a:ext cx="5592763" cy="3121025"/>
          </a:xfrm>
          <a:prstGeom prst="rect">
            <a:avLst/>
          </a:prstGeom>
          <a:ln>
            <a:noFill/>
          </a:ln>
          <a:effectLst>
            <a:outerShdw blurRad="292100" dist="139700" dir="2700000" algn="tl" rotWithShape="0">
              <a:srgbClr val="333333">
                <a:alpha val="65000"/>
              </a:srgbClr>
            </a:outerShdw>
          </a:effectLst>
        </p:spPr>
      </p:pic>
      <p:sp>
        <p:nvSpPr>
          <p:cNvPr id="3076" name="TextBox 4"/>
          <p:cNvSpPr txBox="1">
            <a:spLocks noChangeArrowheads="1"/>
          </p:cNvSpPr>
          <p:nvPr/>
        </p:nvSpPr>
        <p:spPr bwMode="auto">
          <a:xfrm>
            <a:off x="-928688" y="500063"/>
            <a:ext cx="184150" cy="369887"/>
          </a:xfrm>
          <a:prstGeom prst="rect">
            <a:avLst/>
          </a:prstGeom>
          <a:noFill/>
          <a:ln w="9525">
            <a:noFill/>
            <a:miter lim="800000"/>
            <a:headEnd/>
            <a:tailEnd/>
          </a:ln>
        </p:spPr>
        <p:txBody>
          <a:bodyPr wrap="none">
            <a:spAutoFit/>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3"/>
          <p:cNvSpPr>
            <a:spLocks noChangeArrowheads="1"/>
          </p:cNvSpPr>
          <p:nvPr/>
        </p:nvSpPr>
        <p:spPr bwMode="auto">
          <a:xfrm>
            <a:off x="785813" y="857250"/>
            <a:ext cx="6143625" cy="1077913"/>
          </a:xfrm>
          <a:prstGeom prst="rect">
            <a:avLst/>
          </a:prstGeom>
          <a:noFill/>
          <a:ln w="9525">
            <a:noFill/>
            <a:miter lim="800000"/>
            <a:headEnd/>
            <a:tailEnd/>
          </a:ln>
        </p:spPr>
        <p:txBody>
          <a:bodyPr>
            <a:spAutoFit/>
          </a:bodyPr>
          <a:lstStyle/>
          <a:p>
            <a:r>
              <a:rPr lang="ru-RU"/>
              <a:t>          </a:t>
            </a:r>
            <a:r>
              <a:rPr lang="ru-RU" sz="3200"/>
              <a:t>Спасибо за внимание! </a:t>
            </a:r>
            <a:br>
              <a:rPr lang="ru-RU" sz="3200"/>
            </a:br>
            <a:r>
              <a:rPr lang="ru-RU" sz="3200"/>
              <a:t>            Будьте здоровы!</a:t>
            </a:r>
          </a:p>
        </p:txBody>
      </p:sp>
      <p:pic>
        <p:nvPicPr>
          <p:cNvPr id="5" name="Picture 4" descr="depositphotos_5206498-stock-photo-toon-fitness-girl"/>
          <p:cNvPicPr>
            <a:picLocks noChangeAspect="1" noChangeArrowheads="1"/>
          </p:cNvPicPr>
          <p:nvPr/>
        </p:nvPicPr>
        <p:blipFill>
          <a:blip r:embed="rId2"/>
          <a:srcRect/>
          <a:stretch>
            <a:fillRect/>
          </a:stretch>
        </p:blipFill>
        <p:spPr bwMode="auto">
          <a:xfrm>
            <a:off x="1785918" y="2500306"/>
            <a:ext cx="426720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4-конечная звезда 5"/>
          <p:cNvSpPr/>
          <p:nvPr/>
        </p:nvSpPr>
        <p:spPr>
          <a:xfrm>
            <a:off x="6072188" y="1500188"/>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4-конечная звезда 6"/>
          <p:cNvSpPr/>
          <p:nvPr/>
        </p:nvSpPr>
        <p:spPr>
          <a:xfrm>
            <a:off x="500063" y="5500688"/>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30" y="3933056"/>
            <a:ext cx="2699792" cy="2736304"/>
          </a:xfrm>
          <a:prstGeom prst="rect">
            <a:avLst/>
          </a:prstGeom>
        </p:spPr>
      </p:pic>
      <p:sp>
        <p:nvSpPr>
          <p:cNvPr id="4097" name="Rectangle 2"/>
          <p:cNvSpPr>
            <a:spLocks noGrp="1" noChangeArrowheads="1"/>
          </p:cNvSpPr>
          <p:nvPr>
            <p:ph type="title" idx="4294967295"/>
          </p:nvPr>
        </p:nvSpPr>
        <p:spPr>
          <a:xfrm>
            <a:off x="219075" y="0"/>
            <a:ext cx="7477125" cy="642938"/>
          </a:xfrm>
        </p:spPr>
        <p:txBody>
          <a:bodyPr/>
          <a:lstStyle/>
          <a:p>
            <a:pPr eaLnBrk="1" hangingPunct="1"/>
            <a:r>
              <a:rPr lang="ru-RU" smtClean="0">
                <a:solidFill>
                  <a:schemeClr val="bg2"/>
                </a:solidFill>
                <a:cs typeface="Arial" charset="0"/>
              </a:rPr>
              <a:t>                </a:t>
            </a:r>
            <a:r>
              <a:rPr lang="ru-RU" sz="3200" smtClean="0">
                <a:solidFill>
                  <a:schemeClr val="bg2"/>
                </a:solidFill>
                <a:cs typeface="Arial" charset="0"/>
              </a:rPr>
              <a:t>Актуальность.</a:t>
            </a:r>
          </a:p>
        </p:txBody>
      </p:sp>
      <p:sp>
        <p:nvSpPr>
          <p:cNvPr id="4098" name="Rectangle 3"/>
          <p:cNvSpPr>
            <a:spLocks noGrp="1" noChangeArrowheads="1"/>
          </p:cNvSpPr>
          <p:nvPr>
            <p:ph type="body" idx="4294967295"/>
          </p:nvPr>
        </p:nvSpPr>
        <p:spPr>
          <a:xfrm>
            <a:off x="0" y="642938"/>
            <a:ext cx="7858125" cy="3434134"/>
          </a:xfrm>
        </p:spPr>
        <p:txBody>
          <a:bodyPr/>
          <a:lstStyle/>
          <a:p>
            <a:pPr marL="0" indent="0" eaLnBrk="1" hangingPunct="1">
              <a:lnSpc>
                <a:spcPct val="80000"/>
              </a:lnSpc>
              <a:buNone/>
            </a:pPr>
            <a:r>
              <a:rPr lang="ru-RU" sz="2000" dirty="0" smtClean="0">
                <a:cs typeface="Arial" charset="0"/>
              </a:rPr>
              <a:t>  </a:t>
            </a:r>
            <a:r>
              <a:rPr lang="ru-RU" sz="2000" dirty="0" smtClean="0"/>
              <a:t>Сохранение и укрепление здоровья дошкольников – одна из актуальных проблем нашего времени. Согласно ФГОС дошкольного образования  одним из ведущих направлений является безусловно физическое развитие детей, цель которого формирование начальных представлений о некоторых видах спорта, овладение подвижными играми с правилами; формирование элементарных норм и правил ЗОЖ приобретение опыта в двигательной деятельности. В связи с этим возникла настоятельная необходимость совершенствования двигательного режима ДОУ путём применения нетрадиционных средств физического воспитания, направленных на активизацию двигательной деятельности. Одним из этих средств являются занятия степ-аэробикой.  </a:t>
            </a:r>
            <a:r>
              <a:rPr lang="ru-RU" sz="1800" dirty="0" smtClean="0"/>
              <a:t/>
            </a:r>
            <a:br>
              <a:rPr lang="ru-RU" sz="1800" dirty="0" smtClean="0"/>
            </a:br>
            <a:endParaRPr lang="ru-RU" sz="1800" dirty="0" smtClean="0">
              <a:cs typeface="Arial"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916344"/>
            <a:ext cx="4283968" cy="2717560"/>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4"/>
          <p:cNvSpPr>
            <a:spLocks noGrp="1" noChangeArrowheads="1"/>
          </p:cNvSpPr>
          <p:nvPr>
            <p:ph type="title" idx="4294967295"/>
          </p:nvPr>
        </p:nvSpPr>
        <p:spPr/>
        <p:txBody>
          <a:bodyPr/>
          <a:lstStyle/>
          <a:p>
            <a:r>
              <a:rPr lang="ru-RU" sz="3600" smtClean="0">
                <a:solidFill>
                  <a:schemeClr val="bg2"/>
                </a:solidFill>
                <a:cs typeface="Arial" charset="0"/>
              </a:rPr>
              <a:t>                      </a:t>
            </a:r>
            <a:r>
              <a:rPr lang="ru-RU" sz="3200" smtClean="0">
                <a:solidFill>
                  <a:schemeClr val="bg2"/>
                </a:solidFill>
                <a:cs typeface="Arial" charset="0"/>
              </a:rPr>
              <a:t>Цель: </a:t>
            </a:r>
            <a:r>
              <a:rPr lang="ru-RU" smtClean="0"/>
              <a:t/>
            </a:r>
            <a:br>
              <a:rPr lang="ru-RU" smtClean="0"/>
            </a:br>
            <a:endParaRPr lang="ru-RU" smtClean="0"/>
          </a:p>
        </p:txBody>
      </p:sp>
      <p:sp>
        <p:nvSpPr>
          <p:cNvPr id="5122" name="Rectangle 5"/>
          <p:cNvSpPr>
            <a:spLocks noGrp="1" noChangeArrowheads="1"/>
          </p:cNvSpPr>
          <p:nvPr>
            <p:ph sz="half" idx="4294967295"/>
          </p:nvPr>
        </p:nvSpPr>
        <p:spPr>
          <a:xfrm>
            <a:off x="142875" y="857250"/>
            <a:ext cx="7500938" cy="1143000"/>
          </a:xfrm>
        </p:spPr>
        <p:txBody>
          <a:bodyPr/>
          <a:lstStyle/>
          <a:p>
            <a:r>
              <a:rPr lang="ru-RU" sz="2000" smtClean="0"/>
              <a:t>физическое развитие детей старшего дошкольного возраста средствами занятий физкультурно-оздоровительной направленности (степ-аэробики). </a:t>
            </a:r>
            <a:r>
              <a:rPr lang="ru-RU" sz="1800" smtClean="0"/>
              <a:t/>
            </a:r>
            <a:br>
              <a:rPr lang="ru-RU" sz="1800" smtClean="0"/>
            </a:br>
            <a:r>
              <a:rPr lang="ru-RU" sz="1800" smtClean="0"/>
              <a:t>                                   </a:t>
            </a:r>
            <a:r>
              <a:rPr lang="ru-RU" smtClean="0">
                <a:solidFill>
                  <a:schemeClr val="bg2"/>
                </a:solidFill>
                <a:cs typeface="Arial" charset="0"/>
              </a:rPr>
              <a:t>Задачи: </a:t>
            </a:r>
            <a:r>
              <a:rPr lang="ru-RU" sz="1800" smtClean="0"/>
              <a:t/>
            </a:r>
            <a:br>
              <a:rPr lang="ru-RU" sz="1800" smtClean="0"/>
            </a:br>
            <a:r>
              <a:rPr lang="ru-RU" sz="1800" smtClean="0"/>
              <a:t/>
            </a:r>
            <a:br>
              <a:rPr lang="ru-RU" sz="1800" smtClean="0"/>
            </a:br>
            <a:r>
              <a:rPr lang="ru-RU" sz="1800" smtClean="0"/>
              <a:t>              </a:t>
            </a:r>
            <a:br>
              <a:rPr lang="ru-RU" sz="1800" smtClean="0"/>
            </a:br>
            <a:endParaRPr lang="ru-RU" smtClean="0">
              <a:solidFill>
                <a:schemeClr val="bg2"/>
              </a:solidFill>
            </a:endParaRPr>
          </a:p>
        </p:txBody>
      </p:sp>
      <p:sp>
        <p:nvSpPr>
          <p:cNvPr id="5123" name="Rectangle 6"/>
          <p:cNvSpPr>
            <a:spLocks noGrp="1" noChangeArrowheads="1"/>
          </p:cNvSpPr>
          <p:nvPr>
            <p:ph sz="half" idx="4294967295"/>
          </p:nvPr>
        </p:nvSpPr>
        <p:spPr>
          <a:xfrm>
            <a:off x="214313" y="2643188"/>
            <a:ext cx="7435850" cy="4071937"/>
          </a:xfrm>
        </p:spPr>
        <p:txBody>
          <a:bodyPr/>
          <a:lstStyle/>
          <a:p>
            <a:r>
              <a:rPr lang="ru-RU" sz="2000" smtClean="0"/>
              <a:t>1. Оптимизировать рост и развитие опорно-двигательного аппарата (формирование правильной осанки, профилактика плоскостопия). 2. Содействовать развитию и функциональному совершенствованию органов дыхания, кровообращения, сердечно-сосудистой системы организма. 3. Улучшить физические способности: координацию движений, силу, выносливость, скорость, чувство равновесия, ориентировку в пространстве. 4. Закреплять умение детей ритмично двигаться в соответствии с характером музыки . 5. Воспитывать морально-волевые качества: внимание, сосредоточенность, настойчивость в достижении положительных результатов, выдержку.</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idx="4294967295"/>
          </p:nvPr>
        </p:nvSpPr>
        <p:spPr>
          <a:xfrm>
            <a:off x="219075" y="285750"/>
            <a:ext cx="7477125" cy="1785938"/>
          </a:xfrm>
        </p:spPr>
        <p:txBody>
          <a:bodyPr/>
          <a:lstStyle/>
          <a:p>
            <a:pPr eaLnBrk="1" hangingPunct="1"/>
            <a:r>
              <a:rPr lang="ru-RU" sz="2000" b="1" dirty="0" smtClean="0">
                <a:solidFill>
                  <a:schemeClr val="bg2"/>
                </a:solidFill>
              </a:rPr>
              <a:t> </a:t>
            </a:r>
            <a:r>
              <a:rPr lang="ru-RU" sz="2000" b="1" dirty="0" smtClean="0">
                <a:solidFill>
                  <a:schemeClr val="bg2"/>
                </a:solidFill>
              </a:rPr>
              <a:t>Степ-аэробика для детей </a:t>
            </a:r>
            <a:r>
              <a:rPr lang="ru-RU" sz="2000" dirty="0" smtClean="0">
                <a:solidFill>
                  <a:schemeClr val="bg2"/>
                </a:solidFill>
              </a:rPr>
              <a:t>- это целый комплекс упражнений различных по темпу и интенсивности, во время выполнения которых идёт работа всех мышц и суставов. Особенностью степ-аэробики является использование специальной степ-платформы, которая позволяет выполнять различные шаги (степ от англ. </a:t>
            </a:r>
            <a:r>
              <a:rPr lang="ru-RU" sz="2000" dirty="0" err="1" smtClean="0">
                <a:solidFill>
                  <a:schemeClr val="bg2"/>
                </a:solidFill>
              </a:rPr>
              <a:t>step</a:t>
            </a:r>
            <a:r>
              <a:rPr lang="ru-RU" sz="2000" dirty="0" smtClean="0">
                <a:solidFill>
                  <a:schemeClr val="bg2"/>
                </a:solidFill>
              </a:rPr>
              <a:t>- шаг).</a:t>
            </a:r>
            <a:endParaRPr lang="ru-RU" sz="2000" dirty="0" smtClean="0">
              <a:solidFill>
                <a:schemeClr val="bg2"/>
              </a:solidFill>
              <a:cs typeface="Arial"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76872"/>
            <a:ext cx="6264696" cy="4248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Заголовок 1"/>
          <p:cNvSpPr>
            <a:spLocks noGrp="1"/>
          </p:cNvSpPr>
          <p:nvPr>
            <p:ph type="ctrTitle" sz="quarter"/>
          </p:nvPr>
        </p:nvSpPr>
        <p:spPr>
          <a:xfrm>
            <a:off x="0" y="-357188"/>
            <a:ext cx="7858125" cy="5286376"/>
          </a:xfrm>
        </p:spPr>
        <p:txBody>
          <a:bodyPr/>
          <a:lstStyle/>
          <a:p>
            <a:pPr>
              <a:defRPr/>
            </a:pPr>
            <a:r>
              <a:rPr lang="ru-RU" sz="1800" dirty="0" smtClean="0"/>
              <a:t>  </a:t>
            </a:r>
            <a:r>
              <a:rPr lang="ru-RU" sz="2000" b="1" dirty="0" smtClean="0">
                <a:solidFill>
                  <a:schemeClr val="bg2"/>
                </a:solidFill>
              </a:rPr>
              <a:t>Основные правила техники выполнения степ-тренировки </a:t>
            </a:r>
            <a:r>
              <a:rPr lang="ru-RU" sz="2000" dirty="0" smtClean="0">
                <a:solidFill>
                  <a:schemeClr val="accent4"/>
                </a:solidFill>
              </a:rPr>
              <a:t>1. Выполнять шаги в центр степ - платформы; 2. Ставить на степ-платформу всю подошву ступни при подъёме, а, спускаясь, ставить ногу с носка на пятку, прежде чем сделать следующий шаг; 3. Опускаясь со степ - платформы, оставаться стоять достаточно близко к ней; 4. Не начинать обучение детей работе рук, пока они не овладеют в совершенстве, движениями ног; 5. Не подниматься и не опускаться со степ - платформы, стоя к ней спиной; 6. Делать шаг с лёгкостью, не ударять по степ - платформе ногами.</a:t>
            </a:r>
            <a:r>
              <a:rPr lang="ru-RU" dirty="0" smtClean="0"/>
              <a:t/>
            </a:r>
            <a:br>
              <a:rPr lang="ru-RU" dirty="0" smtClean="0"/>
            </a:br>
            <a:r>
              <a:rPr lang="ru-RU" dirty="0" smtClean="0"/>
              <a:t/>
            </a:r>
            <a:br>
              <a:rPr lang="ru-RU" dirty="0" smtClean="0"/>
            </a:br>
            <a:endParaRPr lang="ru-RU" dirty="0" smtClean="0"/>
          </a:p>
        </p:txBody>
      </p:sp>
      <p:sp>
        <p:nvSpPr>
          <p:cNvPr id="7170" name="Подзаголовок 2"/>
          <p:cNvSpPr>
            <a:spLocks noGrp="1"/>
          </p:cNvSpPr>
          <p:nvPr>
            <p:ph type="subTitle" sz="quarter" idx="1"/>
          </p:nvPr>
        </p:nvSpPr>
        <p:spPr>
          <a:xfrm>
            <a:off x="857250" y="3857625"/>
            <a:ext cx="2286000" cy="2214563"/>
          </a:xfrm>
        </p:spPr>
        <p:txBody>
          <a:bodyPr/>
          <a:lstStyle/>
          <a:p>
            <a:endParaRPr lang="ru-RU" smtClean="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573016"/>
            <a:ext cx="3632773" cy="285293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622712"/>
            <a:ext cx="3491880" cy="27535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3020">
            <a:off x="3973381" y="3451312"/>
            <a:ext cx="3707904" cy="2880320"/>
          </a:xfrm>
          <a:prstGeom prst="rect">
            <a:avLst/>
          </a:prstGeom>
        </p:spPr>
      </p:pic>
      <p:sp>
        <p:nvSpPr>
          <p:cNvPr id="7169" name="Заголовок 1"/>
          <p:cNvSpPr>
            <a:spLocks noGrp="1"/>
          </p:cNvSpPr>
          <p:nvPr>
            <p:ph type="ctrTitle" sz="quarter"/>
          </p:nvPr>
        </p:nvSpPr>
        <p:spPr>
          <a:xfrm>
            <a:off x="214313" y="142875"/>
            <a:ext cx="7437437" cy="3071813"/>
          </a:xfrm>
        </p:spPr>
        <p:txBody>
          <a:bodyPr/>
          <a:lstStyle/>
          <a:p>
            <a:pPr>
              <a:defRPr/>
            </a:pPr>
            <a:r>
              <a:rPr lang="ru-RU" sz="2000" b="1" dirty="0" smtClean="0">
                <a:solidFill>
                  <a:schemeClr val="bg2"/>
                </a:solidFill>
              </a:rPr>
              <a:t>Затем идет разучивание основных элементов: </a:t>
            </a:r>
            <a:br>
              <a:rPr lang="ru-RU" sz="2000" b="1" dirty="0" smtClean="0">
                <a:solidFill>
                  <a:schemeClr val="bg2"/>
                </a:solidFill>
              </a:rPr>
            </a:br>
            <a:r>
              <a:rPr lang="ru-RU" sz="2000" dirty="0" smtClean="0">
                <a:solidFill>
                  <a:schemeClr val="accent4"/>
                </a:solidFill>
              </a:rPr>
              <a:t>1. Базовый шаг 2. Шаг ноги врозь, ноги вместе. 3. Приставной шаг с касанием на платформе или на полу. 4. Шаги с подъёмом на платформу и сгибанием ноги вперёд (различные варианты) 5. Касание платформы носком свободной ноги. 6. Шаг через платформу 7. Выпады в сторону и назад 8. Приставные шаги вправо, влево, вперёд, назад, с поворотами. 9. Шаги на угол 10. В – степ 11. А – степ 12. подскоки (наскок на платформу на одну ногу)</a:t>
            </a:r>
          </a:p>
        </p:txBody>
      </p:sp>
      <p:sp>
        <p:nvSpPr>
          <p:cNvPr id="8194" name="Подзаголовок 2"/>
          <p:cNvSpPr>
            <a:spLocks noGrp="1"/>
          </p:cNvSpPr>
          <p:nvPr>
            <p:ph type="subTitle" sz="quarter" idx="1"/>
          </p:nvPr>
        </p:nvSpPr>
        <p:spPr>
          <a:xfrm>
            <a:off x="500063" y="3886200"/>
            <a:ext cx="2714625" cy="1752600"/>
          </a:xfrm>
        </p:spPr>
        <p:txBody>
          <a:bodyPr/>
          <a:lstStyle/>
          <a:p>
            <a:endParaRPr lang="ru-RU" smtClean="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03326">
            <a:off x="293373" y="3308308"/>
            <a:ext cx="3600400" cy="3277217"/>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Заголовок 1"/>
          <p:cNvSpPr>
            <a:spLocks noGrp="1"/>
          </p:cNvSpPr>
          <p:nvPr>
            <p:ph type="ctrTitle" sz="quarter"/>
          </p:nvPr>
        </p:nvSpPr>
        <p:spPr>
          <a:xfrm>
            <a:off x="214313" y="214313"/>
            <a:ext cx="7429500" cy="3286125"/>
          </a:xfrm>
        </p:spPr>
        <p:txBody>
          <a:bodyPr/>
          <a:lstStyle/>
          <a:p>
            <a:pPr>
              <a:defRPr/>
            </a:pPr>
            <a:r>
              <a:rPr lang="ru-RU" sz="2000" dirty="0" smtClean="0">
                <a:solidFill>
                  <a:schemeClr val="accent4"/>
                </a:solidFill>
              </a:rPr>
              <a:t>13 . Прыжки 14. Верхняя часть мышц спины. Лёжа на животе, на степ-платформе, голени лежат на полу, руки согнуты, предплечья вверх. Отвести руки назад, вернуться в и. п. 15. «Лодочка» на животе. 16. Отжимание в упоре лёжа усложняться, если стопы фиксированы на платформе. 17. Упор сзади, используйте край платформы, является хорошим упражнением для трицепса. 18. Ряд упражнений для мышц живота целесообразно выполнять лёжа на спине, на платформе. 19. Шасси – боковой галоп в сторону, небольшими шажками.</a:t>
            </a:r>
          </a:p>
        </p:txBody>
      </p:sp>
      <p:sp>
        <p:nvSpPr>
          <p:cNvPr id="9218" name="Подзаголовок 2"/>
          <p:cNvSpPr>
            <a:spLocks noGrp="1"/>
          </p:cNvSpPr>
          <p:nvPr>
            <p:ph type="subTitle" sz="quarter" idx="1"/>
          </p:nvPr>
        </p:nvSpPr>
        <p:spPr>
          <a:xfrm>
            <a:off x="4286250" y="3886200"/>
            <a:ext cx="3081338" cy="1752600"/>
          </a:xfrm>
        </p:spPr>
        <p:txBody>
          <a:bodyPr/>
          <a:lstStyle/>
          <a:p>
            <a:endParaRPr lang="ru-RU" dirty="0" smtClean="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447484"/>
            <a:ext cx="3312368" cy="321297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467">
            <a:off x="3922899" y="3399634"/>
            <a:ext cx="3725511" cy="30243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219075" y="0"/>
            <a:ext cx="7477125" cy="1000125"/>
          </a:xfrm>
        </p:spPr>
        <p:txBody>
          <a:bodyPr/>
          <a:lstStyle/>
          <a:p>
            <a:pPr eaLnBrk="1" hangingPunct="1"/>
            <a:r>
              <a:rPr lang="ru-RU" smtClean="0"/>
              <a:t>         </a:t>
            </a:r>
            <a:r>
              <a:rPr lang="ru-RU" sz="3200" smtClean="0">
                <a:solidFill>
                  <a:srgbClr val="3B3C18"/>
                </a:solidFill>
              </a:rPr>
              <a:t>Ожидаемые результаты </a:t>
            </a:r>
            <a:endParaRPr lang="ru-RU" sz="3200" smtClean="0">
              <a:solidFill>
                <a:srgbClr val="3B3C18"/>
              </a:solidFill>
              <a:cs typeface="Arial" charset="0"/>
            </a:endParaRPr>
          </a:p>
        </p:txBody>
      </p:sp>
      <p:sp>
        <p:nvSpPr>
          <p:cNvPr id="17410" name="Rectangle 3"/>
          <p:cNvSpPr>
            <a:spLocks noGrp="1" noChangeArrowheads="1"/>
          </p:cNvSpPr>
          <p:nvPr>
            <p:ph type="body" idx="4294967295"/>
          </p:nvPr>
        </p:nvSpPr>
        <p:spPr>
          <a:xfrm>
            <a:off x="0" y="785813"/>
            <a:ext cx="7858125" cy="6072187"/>
          </a:xfrm>
        </p:spPr>
        <p:txBody>
          <a:bodyPr/>
          <a:lstStyle/>
          <a:p>
            <a:pPr eaLnBrk="1" hangingPunct="1"/>
            <a:r>
              <a:rPr lang="ru-RU" sz="2000" smtClean="0"/>
              <a:t>1 . Оптимизируется рост и развитие опорно-двигательного аппарата (формирование правильной осанки, профилактика плоскостопия) 2. Улучшится работа органов дыхания, кровообращения, сердечно-сосудистой системы организма. 3. Улучшатся физические способности, воспитанник проявляет развитие мышечной силы, гибкости, выносливости, координации движений, силы, чувства равновесия, ориентировки в пространстве. 4. Закрепится умение детей ритмично двигаться в соответствии с характером музыки. 5. Воспитанник правильно выполняет все виды основных движений на степ-платформах, знает основные базовые шаги, умеет выполнять комплексы упражнений в определённом порядке и в точном соответствии с музыкальным сопровождением. 6. Воспитанник проявляет дисциплинированность, выдержку, сосредоточенность в достижении положительных результатов, самостоятельность и творчество в двигательной деятельности.</a:t>
            </a:r>
            <a:endParaRPr lang="ru-RU" sz="2000" smtClean="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142875" y="142875"/>
            <a:ext cx="7500938" cy="3970338"/>
          </a:xfrm>
          <a:prstGeom prst="rect">
            <a:avLst/>
          </a:prstGeom>
          <a:noFill/>
          <a:ln w="9525">
            <a:noFill/>
            <a:miter lim="800000"/>
            <a:headEnd/>
            <a:tailEnd/>
          </a:ln>
        </p:spPr>
        <p:txBody>
          <a:bodyPr>
            <a:spAutoFit/>
          </a:bodyPr>
          <a:lstStyle/>
          <a:p>
            <a:r>
              <a:rPr lang="ru-RU" sz="3200">
                <a:solidFill>
                  <a:srgbClr val="3B3C18"/>
                </a:solidFill>
              </a:rPr>
              <a:t>Заключение:</a:t>
            </a:r>
          </a:p>
          <a:p>
            <a:r>
              <a:rPr lang="ru-RU" sz="2000"/>
              <a:t>Известно, что дошкольный возраст является решающим в формировании фундамента физического и психического здоровья. Ведь именно до 7 лет человек проходит огромный путь развития, не повторяемый на протяжении последующей жизни. Именно в этот период идёт интенсивное развитие органов и становление функциональных систем организма, закладываются основные черты личности, формируется характер, отношение к себе и окружающим. Важно на этом этапе сформировать у детей базу знаний и практических навыков здорового образа жизни, осознанную потребность в систематических занятиях физической культурой и спортом.</a:t>
            </a:r>
          </a:p>
        </p:txBody>
      </p:sp>
      <p:sp>
        <p:nvSpPr>
          <p:cNvPr id="4" name="4-конечная звезда 3"/>
          <p:cNvSpPr/>
          <p:nvPr/>
        </p:nvSpPr>
        <p:spPr>
          <a:xfrm>
            <a:off x="714375" y="5572125"/>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20" y="4107498"/>
            <a:ext cx="5832648" cy="2492896"/>
          </a:xfrm>
          <a:prstGeom prst="rect">
            <a:avLst/>
          </a:prstGeom>
        </p:spPr>
      </p:pic>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Кимоно">
  <a:themeElements>
    <a:clrScheme name="Кимоно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fontScheme name="Кимоно">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Кимоно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Кимоно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Кимоно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Кимоно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Кимоно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1268</TotalTime>
  <Words>696</Words>
  <Application>Microsoft Office PowerPoint</Application>
  <PresentationFormat>Экран (4:3)</PresentationFormat>
  <Paragraphs>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Кимоно</vt:lpstr>
      <vt:lpstr>            Степ-аэробика в                детском саду</vt:lpstr>
      <vt:lpstr>                Актуальность.</vt:lpstr>
      <vt:lpstr>                      Цель:  </vt:lpstr>
      <vt:lpstr> Степ-аэробика для детей - это целый комплекс упражнений различных по темпу и интенсивности, во время выполнения которых идёт работа всех мышц и суставов. Особенностью степ-аэробики является использование специальной степ-платформы, которая позволяет выполнять различные шаги (степ от англ. step- шаг).</vt:lpstr>
      <vt:lpstr>  Основные правила техники выполнения степ-тренировки 1. Выполнять шаги в центр степ - платформы; 2. Ставить на степ-платформу всю подошву ступни при подъёме, а, спускаясь, ставить ногу с носка на пятку, прежде чем сделать следующий шаг; 3. Опускаясь со степ - платформы, оставаться стоять достаточно близко к ней; 4. Не начинать обучение детей работе рук, пока они не овладеют в совершенстве, движениями ног; 5. Не подниматься и не опускаться со степ - платформы, стоя к ней спиной; 6. Делать шаг с лёгкостью, не ударять по степ - платформе ногами.  </vt:lpstr>
      <vt:lpstr>Затем идет разучивание основных элементов:  1. Базовый шаг 2. Шаг ноги врозь, ноги вместе. 3. Приставной шаг с касанием на платформе или на полу. 4. Шаги с подъёмом на платформу и сгибанием ноги вперёд (различные варианты) 5. Касание платформы носком свободной ноги. 6. Шаг через платформу 7. Выпады в сторону и назад 8. Приставные шаги вправо, влево, вперёд, назад, с поворотами. 9. Шаги на угол 10. В – степ 11. А – степ 12. подскоки (наскок на платформу на одну ногу)</vt:lpstr>
      <vt:lpstr>13 . Прыжки 14. Верхняя часть мышц спины. Лёжа на животе, на степ-платформе, голени лежат на полу, руки согнуты, предплечья вверх. Отвести руки назад, вернуться в и. п. 15. «Лодочка» на животе. 16. Отжимание в упоре лёжа усложняться, если стопы фиксированы на платформе. 17. Упор сзади, используйте край платформы, является хорошим упражнением для трицепса. 18. Ряд упражнений для мышц живота целесообразно выполнять лёжа на спине, на платформе. 19. Шасси – боковой галоп в сторону, небольшими шажками.</vt:lpstr>
      <vt:lpstr>         Ожидаемые результаты </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Степ-аэробика</dc:title>
  <dc:creator>Ник</dc:creator>
  <cp:lastModifiedBy>Admin</cp:lastModifiedBy>
  <cp:revision>97</cp:revision>
  <dcterms:created xsi:type="dcterms:W3CDTF">2016-11-27T10:44:05Z</dcterms:created>
  <dcterms:modified xsi:type="dcterms:W3CDTF">2021-03-18T13:41:34Z</dcterms:modified>
</cp:coreProperties>
</file>