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73" r:id="rId5"/>
    <p:sldId id="272" r:id="rId6"/>
    <p:sldId id="271" r:id="rId7"/>
    <p:sldId id="267" r:id="rId8"/>
    <p:sldId id="268" r:id="rId9"/>
    <p:sldId id="269" r:id="rId10"/>
    <p:sldId id="270" r:id="rId11"/>
    <p:sldId id="274" r:id="rId12"/>
    <p:sldId id="275" r:id="rId13"/>
    <p:sldId id="276" r:id="rId14"/>
    <p:sldId id="277" r:id="rId15"/>
    <p:sldId id="278" r:id="rId16"/>
    <p:sldId id="258" r:id="rId17"/>
    <p:sldId id="261" r:id="rId18"/>
    <p:sldId id="264" r:id="rId19"/>
    <p:sldId id="280" r:id="rId20"/>
    <p:sldId id="282" r:id="rId21"/>
    <p:sldId id="283" r:id="rId22"/>
    <p:sldId id="284" r:id="rId23"/>
    <p:sldId id="285" r:id="rId24"/>
    <p:sldId id="288" r:id="rId25"/>
    <p:sldId id="286" r:id="rId26"/>
    <p:sldId id="287" r:id="rId27"/>
    <p:sldId id="279" r:id="rId28"/>
    <p:sldId id="265" r:id="rId2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33CC"/>
    <a:srgbClr val="FFFF00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6644" y="2000246"/>
            <a:ext cx="1667089" cy="2278798"/>
          </a:xfrm>
          <a:prstGeom prst="rect">
            <a:avLst/>
          </a:prstGeom>
        </p:spPr>
      </p:pic>
      <p:pic>
        <p:nvPicPr>
          <p:cNvPr id="13" name="Рисунок 12" descr="6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57555" y="2809963"/>
            <a:ext cx="1214446" cy="1807148"/>
          </a:xfrm>
          <a:prstGeom prst="rect">
            <a:avLst/>
          </a:prstGeom>
        </p:spPr>
      </p:pic>
      <p:pic>
        <p:nvPicPr>
          <p:cNvPr id="14" name="Рисунок 13" descr="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rot="387762">
            <a:off x="447663" y="2565130"/>
            <a:ext cx="1894927" cy="1715169"/>
          </a:xfrm>
          <a:prstGeom prst="rect">
            <a:avLst/>
          </a:prstGeom>
        </p:spPr>
      </p:pic>
      <p:pic>
        <p:nvPicPr>
          <p:cNvPr id="17" name="Рисунок 16" descr="9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flipH="1">
            <a:off x="5286380" y="2428874"/>
            <a:ext cx="1670754" cy="2089593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429AAAB-2417-49D1-9D88-6A08A0AF9033}" type="datetimeFigureOut">
              <a:rPr lang="ru-RU" smtClean="0"/>
              <a:pPr/>
              <a:t>04.05.2019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B8AB752-8280-4272-9336-41B5AFFBC7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429AAAB-2417-49D1-9D88-6A08A0AF9033}" type="datetimeFigureOut">
              <a:rPr lang="ru-RU" smtClean="0"/>
              <a:pPr/>
              <a:t>04.05.2019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B8AB752-8280-4272-9336-41B5AFFBC7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901.jpg"/>
          <p:cNvPicPr>
            <a:picLocks noChangeAspect="1"/>
          </p:cNvPicPr>
          <p:nvPr userDrawn="1"/>
        </p:nvPicPr>
        <p:blipFill>
          <a:blip r:embed="rId2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Рисунок 7" descr="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387762" flipH="1">
            <a:off x="6020653" y="3173932"/>
            <a:ext cx="1912205" cy="1730808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99653" y="2285998"/>
            <a:ext cx="1614827" cy="2207360"/>
          </a:xfrm>
          <a:prstGeom prst="rect">
            <a:avLst/>
          </a:prstGeom>
        </p:spPr>
      </p:pic>
      <p:pic>
        <p:nvPicPr>
          <p:cNvPr id="7" name="Рисунок 6" descr="2901.jpg"/>
          <p:cNvPicPr>
            <a:picLocks noChangeAspect="1"/>
          </p:cNvPicPr>
          <p:nvPr userDrawn="1"/>
        </p:nvPicPr>
        <p:blipFill>
          <a:blip r:embed="rId3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901.jpg"/>
          <p:cNvPicPr>
            <a:picLocks noChangeAspect="1"/>
          </p:cNvPicPr>
          <p:nvPr userDrawn="1"/>
        </p:nvPicPr>
        <p:blipFill>
          <a:blip r:embed="rId2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Рисунок 8" descr="6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flipH="1">
            <a:off x="6072198" y="3214692"/>
            <a:ext cx="1166438" cy="173571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2901.jpg"/>
          <p:cNvPicPr>
            <a:picLocks noChangeAspect="1"/>
          </p:cNvPicPr>
          <p:nvPr userDrawn="1"/>
        </p:nvPicPr>
        <p:blipFill>
          <a:blip r:embed="rId2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Рисунок 10" descr="9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flipH="1">
            <a:off x="5929322" y="2857502"/>
            <a:ext cx="1670754" cy="2089593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901.jpg"/>
          <p:cNvPicPr>
            <a:picLocks noChangeAspect="1"/>
          </p:cNvPicPr>
          <p:nvPr userDrawn="1"/>
        </p:nvPicPr>
        <p:blipFill>
          <a:blip r:embed="rId2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Рисунок 6" descr="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387762" flipH="1">
            <a:off x="6505055" y="3370733"/>
            <a:ext cx="1584237" cy="1433952"/>
          </a:xfrm>
          <a:prstGeom prst="rect">
            <a:avLst/>
          </a:prstGeom>
        </p:spPr>
      </p:pic>
      <p:pic>
        <p:nvPicPr>
          <p:cNvPr id="8" name="Рисунок 7" descr="6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flipH="1">
            <a:off x="4929190" y="3571882"/>
            <a:ext cx="942459" cy="1402419"/>
          </a:xfrm>
          <a:prstGeom prst="rect">
            <a:avLst/>
          </a:prstGeom>
        </p:spPr>
      </p:pic>
      <p:pic>
        <p:nvPicPr>
          <p:cNvPr id="9" name="Рисунок 8" descr="9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357422" y="3286130"/>
            <a:ext cx="1385159" cy="1732403"/>
          </a:xfrm>
          <a:prstGeom prst="rect">
            <a:avLst/>
          </a:prstGeom>
        </p:spPr>
      </p:pic>
      <p:pic>
        <p:nvPicPr>
          <p:cNvPr id="10" name="Рисунок 9" descr="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 flipH="1">
            <a:off x="142844" y="3143254"/>
            <a:ext cx="1411049" cy="1928808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901.jpg"/>
          <p:cNvPicPr>
            <a:picLocks noChangeAspect="1"/>
          </p:cNvPicPr>
          <p:nvPr userDrawn="1"/>
        </p:nvPicPr>
        <p:blipFill>
          <a:blip r:embed="rId2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429AAAB-2417-49D1-9D88-6A08A0AF9033}" type="datetimeFigureOut">
              <a:rPr lang="ru-RU" smtClean="0"/>
              <a:pPr/>
              <a:t>04.05.2019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B8AB752-8280-4272-9336-41B5AFFBC7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429AAAB-2417-49D1-9D88-6A08A0AF9033}" type="datetimeFigureOut">
              <a:rPr lang="ru-RU" smtClean="0"/>
              <a:pPr/>
              <a:t>04.05.2019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B8AB752-8280-4272-9336-41B5AFFBC7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://%D0%BA%D0%B0%D1%80%D1%82%D0%B8%D0%BD%D0%BA%D0%B8.cc/img/2/9/0/2901.jpg"/>
          <p:cNvSpPr>
            <a:spLocks noChangeAspect="1" noChangeArrowheads="1"/>
          </p:cNvSpPr>
          <p:nvPr userDrawn="1"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6" name="AutoShape 4" descr="http://%D0%BA%D0%B0%D1%80%D1%82%D0%B8%D0%BD%D0%BA%D0%B8.cc/img/2/9/0/2901.jpg"/>
          <p:cNvSpPr>
            <a:spLocks noChangeAspect="1" noChangeArrowheads="1"/>
          </p:cNvSpPr>
          <p:nvPr userDrawn="1"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2901.jpg"/>
          <p:cNvPicPr>
            <a:picLocks noChangeAspect="1"/>
          </p:cNvPicPr>
          <p:nvPr userDrawn="1"/>
        </p:nvPicPr>
        <p:blipFill>
          <a:blip r:embed="rId13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 descr="2901.jpg"/>
          <p:cNvPicPr>
            <a:picLocks noChangeAspect="1"/>
          </p:cNvPicPr>
          <p:nvPr userDrawn="1"/>
        </p:nvPicPr>
        <p:blipFill>
          <a:blip r:embed="rId13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name="adj1" fmla="val 3304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K:\&#1087;&#1086;&#1076;%20&#1089;&#1083;&#1086;&#1074;&#1072;%20&#1074;&#1077;&#1076;&#1091;&#1097;&#1077;&#1081;%20(&#1085;&#1077;%20&#1089;&#1080;&#1083;&#1100;&#1085;&#1086;%20&#1075;&#1088;&#1086;&#1084;&#1082;&#1086;)%20&#8212;%20&#1092;&#1086;&#1085;&#1086;&#1074;&#1072;&#1103;%20(www.mixmuz.ru).mp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357172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3600" i="1" dirty="0" smtClean="0">
                <a:solidFill>
                  <a:srgbClr val="FFC00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МКДОУ</a:t>
            </a:r>
            <a:r>
              <a:rPr lang="ru-RU" sz="3200" i="1" dirty="0" smtClean="0">
                <a:solidFill>
                  <a:srgbClr val="FFC00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  №5 «ТЕРЕМОК» с.Лескен</a:t>
            </a:r>
            <a:endParaRPr lang="ru-RU" sz="3200" i="1" dirty="0">
              <a:solidFill>
                <a:srgbClr val="FFC000"/>
              </a:solidFill>
              <a:effectLst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3174" y="1357304"/>
            <a:ext cx="408547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7030A0"/>
                </a:solidFill>
                <a:latin typeface="Constantia" pitchFamily="18" charset="0"/>
              </a:rPr>
              <a:t>представляет</a:t>
            </a:r>
            <a:r>
              <a:rPr lang="ru-RU" sz="4400" b="1" i="1" dirty="0" smtClean="0">
                <a:solidFill>
                  <a:srgbClr val="7030A0"/>
                </a:solidFill>
                <a:latin typeface="Constantia" pitchFamily="18" charset="0"/>
              </a:rPr>
              <a:t> 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IMG-20190424-WA00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9664">
            <a:off x="346980" y="1139525"/>
            <a:ext cx="2500330" cy="3500444"/>
          </a:xfrm>
          <a:prstGeom prst="rect">
            <a:avLst/>
          </a:prstGeom>
        </p:spPr>
      </p:pic>
      <p:pic>
        <p:nvPicPr>
          <p:cNvPr id="10" name="Рисунок 9" descr="IMG-20190424-WA00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30279">
            <a:off x="6321140" y="1238509"/>
            <a:ext cx="2438322" cy="3429006"/>
          </a:xfrm>
          <a:prstGeom prst="rect">
            <a:avLst/>
          </a:prstGeom>
        </p:spPr>
      </p:pic>
      <p:pic>
        <p:nvPicPr>
          <p:cNvPr id="12" name="под слова ведущей (не сильно громко) — фоновая (www.mixmuz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24193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4359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300"/>
                            </p:stCondLst>
                            <p:childTnLst>
                              <p:par>
                                <p:cTn id="1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3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3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330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20190326_162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72578" cy="5143500"/>
          </a:xfrm>
          <a:prstGeom prst="rect">
            <a:avLst/>
          </a:prstGeom>
        </p:spPr>
      </p:pic>
    </p:spTree>
  </p:cSld>
  <p:clrMapOvr>
    <a:masterClrMapping/>
  </p:clrMapOvr>
  <p:transition spd="med" advTm="631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418_1059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832670">
            <a:off x="338990" y="-10419"/>
            <a:ext cx="3857625" cy="4786328"/>
          </a:xfrm>
          <a:prstGeom prst="rect">
            <a:avLst/>
          </a:prstGeom>
        </p:spPr>
      </p:pic>
      <p:pic>
        <p:nvPicPr>
          <p:cNvPr id="3" name="Рисунок 2" descr="IMG-20190327-WA01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31673">
            <a:off x="4905899" y="151851"/>
            <a:ext cx="3883830" cy="4786292"/>
          </a:xfrm>
          <a:prstGeom prst="rect">
            <a:avLst/>
          </a:prstGeom>
        </p:spPr>
      </p:pic>
    </p:spTree>
  </p:cSld>
  <p:clrMapOvr>
    <a:masterClrMapping/>
  </p:clrMapOvr>
  <p:transition spd="med" advTm="642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8"/>
            <a:ext cx="44374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Century Gothic" pitchFamily="34" charset="0"/>
              </a:rPr>
              <a:t>И конечно каждый раз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latin typeface="Century Gothic" pitchFamily="34" charset="0"/>
              </a:rPr>
              <a:t>Я курсы посещаю,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latin typeface="Century Gothic" pitchFamily="34" charset="0"/>
              </a:rPr>
              <a:t>Ведь знаний новых я багаж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latin typeface="Century Gothic" pitchFamily="34" charset="0"/>
              </a:rPr>
              <a:t>Всегда в них получаю</a:t>
            </a:r>
          </a:p>
        </p:txBody>
      </p:sp>
      <p:pic>
        <p:nvPicPr>
          <p:cNvPr id="3" name="Рисунок 2" descr="IMG-20151015-WA0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285734"/>
            <a:ext cx="3857625" cy="4572014"/>
          </a:xfrm>
          <a:prstGeom prst="rect">
            <a:avLst/>
          </a:prstGeom>
        </p:spPr>
      </p:pic>
    </p:spTree>
  </p:cSld>
  <p:clrMapOvr>
    <a:masterClrMapping/>
  </p:clrMapOvr>
  <p:transition spd="med" advTm="16249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2066" y="2214560"/>
            <a:ext cx="38219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Franklin Gothic Medium" pitchFamily="34" charset="0"/>
              </a:rPr>
              <a:t>Статьи свои активно публикую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Franklin Gothic Medium" pitchFamily="34" charset="0"/>
              </a:rPr>
              <a:t>И опытом успешным я делюсь,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Franklin Gothic Medium" pitchFamily="34" charset="0"/>
              </a:rPr>
              <a:t>И если кто-то мне «Спасибо» скажет,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Franklin Gothic Medium" pitchFamily="34" charset="0"/>
              </a:rPr>
              <a:t>То вся от счастья я свечусь!</a:t>
            </a:r>
            <a:endParaRPr lang="ru-RU" b="1" i="1" dirty="0">
              <a:solidFill>
                <a:srgbClr val="7030A0"/>
              </a:solidFill>
              <a:latin typeface="Franklin Gothic Medium" pitchFamily="34" charset="0"/>
            </a:endParaRPr>
          </a:p>
        </p:txBody>
      </p:sp>
      <p:pic>
        <p:nvPicPr>
          <p:cNvPr id="3" name="Рисунок 2" descr="IMG-20190327-WA01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85734"/>
            <a:ext cx="4714908" cy="4643470"/>
          </a:xfrm>
          <a:prstGeom prst="rect">
            <a:avLst/>
          </a:prstGeom>
        </p:spPr>
      </p:pic>
      <p:sp>
        <p:nvSpPr>
          <p:cNvPr id="1028" name="AutoShape 4" descr="https://avatars.mds.yandex.net/get-pdb/1366542/b4d7adf4-7d63-4f05-9cab-6a1086f86f3c/s1200?webp=fal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avatars.mds.yandex.net/get-pdb/1366542/b4d7adf4-7d63-4f05-9cab-6a1086f86f3c/s1200?webp=fal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s12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214296"/>
            <a:ext cx="3214710" cy="1928844"/>
          </a:xfrm>
          <a:prstGeom prst="rect">
            <a:avLst/>
          </a:prstGeom>
        </p:spPr>
      </p:pic>
    </p:spTree>
  </p:cSld>
  <p:clrMapOvr>
    <a:masterClrMapping/>
  </p:clrMapOvr>
  <p:transition spd="med" advTm="10875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417_1149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4346" y="0"/>
            <a:ext cx="2571736" cy="5143500"/>
          </a:xfrm>
          <a:prstGeom prst="rect">
            <a:avLst/>
          </a:prstGeom>
        </p:spPr>
      </p:pic>
      <p:pic>
        <p:nvPicPr>
          <p:cNvPr id="3" name="Рисунок 2" descr="20190417_1154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08" y="0"/>
            <a:ext cx="2571768" cy="5143500"/>
          </a:xfrm>
          <a:prstGeom prst="rect">
            <a:avLst/>
          </a:prstGeom>
        </p:spPr>
      </p:pic>
      <p:pic>
        <p:nvPicPr>
          <p:cNvPr id="4" name="Рисунок 3" descr="20190417_1221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0"/>
            <a:ext cx="3000396" cy="5143500"/>
          </a:xfrm>
          <a:prstGeom prst="rect">
            <a:avLst/>
          </a:prstGeom>
        </p:spPr>
      </p:pic>
      <p:pic>
        <p:nvPicPr>
          <p:cNvPr id="5" name="Рисунок 4" descr="20190417_1222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2264" y="0"/>
            <a:ext cx="2714644" cy="5143500"/>
          </a:xfrm>
          <a:prstGeom prst="rect">
            <a:avLst/>
          </a:prstGeom>
        </p:spPr>
      </p:pic>
    </p:spTree>
  </p:cSld>
  <p:clrMapOvr>
    <a:masterClrMapping/>
  </p:clrMapOvr>
  <p:transition spd="med" advTm="1103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868" y="142858"/>
            <a:ext cx="500062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rgbClr val="7030A0"/>
                </a:solidFill>
                <a:latin typeface="Book Antiqua" pitchFamily="18" charset="0"/>
              </a:rPr>
              <a:t>Утренники разные люблю</a:t>
            </a:r>
          </a:p>
          <a:p>
            <a:r>
              <a:rPr lang="ru-RU" sz="2200" b="1" i="1" dirty="0" smtClean="0">
                <a:solidFill>
                  <a:srgbClr val="7030A0"/>
                </a:solidFill>
                <a:latin typeface="Book Antiqua" pitchFamily="18" charset="0"/>
              </a:rPr>
              <a:t>И всегда всем говорю -</a:t>
            </a:r>
          </a:p>
          <a:p>
            <a:r>
              <a:rPr lang="ru-RU" sz="2200" b="1" i="1" dirty="0" smtClean="0">
                <a:solidFill>
                  <a:srgbClr val="7030A0"/>
                </a:solidFill>
                <a:latin typeface="Book Antiqua" pitchFamily="18" charset="0"/>
              </a:rPr>
              <a:t>Любым </a:t>
            </a:r>
            <a:r>
              <a:rPr lang="ru-RU" sz="2200" b="1" i="1" smtClean="0">
                <a:solidFill>
                  <a:srgbClr val="7030A0"/>
                </a:solidFill>
                <a:latin typeface="Book Antiqua" pitchFamily="18" charset="0"/>
              </a:rPr>
              <a:t>мог </a:t>
            </a:r>
            <a:r>
              <a:rPr lang="ru-RU" sz="2200" b="1" i="1" smtClean="0">
                <a:solidFill>
                  <a:srgbClr val="7030A0"/>
                </a:solidFill>
                <a:latin typeface="Book Antiqua" pitchFamily="18" charset="0"/>
              </a:rPr>
              <a:t>быть я </a:t>
            </a:r>
            <a:r>
              <a:rPr lang="ru-RU" sz="2200" b="1" i="1" dirty="0" smtClean="0">
                <a:solidFill>
                  <a:srgbClr val="7030A0"/>
                </a:solidFill>
                <a:latin typeface="Book Antiqua" pitchFamily="18" charset="0"/>
              </a:rPr>
              <a:t>персонажем, </a:t>
            </a:r>
          </a:p>
          <a:p>
            <a:r>
              <a:rPr lang="ru-RU" sz="2200" b="1" i="1" dirty="0" smtClean="0">
                <a:solidFill>
                  <a:srgbClr val="7030A0"/>
                </a:solidFill>
                <a:latin typeface="Book Antiqua" pitchFamily="18" charset="0"/>
              </a:rPr>
              <a:t>Ведь детский смех мне очень важен!</a:t>
            </a:r>
          </a:p>
          <a:p>
            <a:endParaRPr lang="ru-RU" sz="2200" dirty="0">
              <a:latin typeface="Book Antiqua" pitchFamily="18" charset="0"/>
            </a:endParaRPr>
          </a:p>
        </p:txBody>
      </p:sp>
      <p:pic>
        <p:nvPicPr>
          <p:cNvPr id="3" name="Рисунок 2" descr="IMG-20141119-WA00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68" y="1928808"/>
            <a:ext cx="5230921" cy="2928958"/>
          </a:xfrm>
          <a:prstGeom prst="rect">
            <a:avLst/>
          </a:prstGeom>
        </p:spPr>
      </p:pic>
      <p:pic>
        <p:nvPicPr>
          <p:cNvPr id="5" name="Рисунок 4" descr="20190326_1629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69917">
            <a:off x="528603" y="380872"/>
            <a:ext cx="2500298" cy="4286280"/>
          </a:xfrm>
          <a:prstGeom prst="rect">
            <a:avLst/>
          </a:prstGeom>
        </p:spPr>
      </p:pic>
    </p:spTree>
  </p:cSld>
  <p:clrMapOvr>
    <a:masterClrMapping/>
  </p:clrMapOvr>
  <p:transition spd="med" advTm="11969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860" y="642924"/>
            <a:ext cx="49292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 smtClean="0">
                <a:solidFill>
                  <a:srgbClr val="FF0000"/>
                </a:solidFill>
                <a:latin typeface="Constantia" pitchFamily="18" charset="0"/>
              </a:rPr>
              <a:t>Здоровье детей без сомнения</a:t>
            </a:r>
          </a:p>
          <a:p>
            <a:r>
              <a:rPr lang="ru-RU" sz="2200" b="1" i="1" dirty="0" smtClean="0">
                <a:solidFill>
                  <a:srgbClr val="FF0000"/>
                </a:solidFill>
                <a:latin typeface="Constantia" pitchFamily="18" charset="0"/>
              </a:rPr>
              <a:t>Задача моя сохранить,</a:t>
            </a:r>
          </a:p>
          <a:p>
            <a:r>
              <a:rPr lang="ru-RU" sz="2200" b="1" i="1" dirty="0" smtClean="0">
                <a:solidFill>
                  <a:srgbClr val="FF0000"/>
                </a:solidFill>
                <a:latin typeface="Constantia" pitchFamily="18" charset="0"/>
              </a:rPr>
              <a:t>И конечно ж его на </a:t>
            </a:r>
            <a:r>
              <a:rPr lang="ru-RU" sz="2200" b="1" i="1" dirty="0" smtClean="0">
                <a:solidFill>
                  <a:srgbClr val="FF0000"/>
                </a:solidFill>
                <a:latin typeface="Constantia" pitchFamily="18" charset="0"/>
              </a:rPr>
              <a:t>занятиях</a:t>
            </a:r>
            <a:r>
              <a:rPr lang="ru-RU" sz="2200" b="1" i="1" dirty="0" smtClean="0">
                <a:solidFill>
                  <a:srgbClr val="FF0000"/>
                </a:solidFill>
                <a:latin typeface="Constantia" pitchFamily="18" charset="0"/>
              </a:rPr>
              <a:t>,</a:t>
            </a:r>
            <a:endParaRPr lang="ru-RU" sz="2200" b="1" i="1" dirty="0" smtClean="0">
              <a:solidFill>
                <a:srgbClr val="FF0000"/>
              </a:solidFill>
              <a:latin typeface="Constantia" pitchFamily="18" charset="0"/>
            </a:endParaRPr>
          </a:p>
          <a:p>
            <a:r>
              <a:rPr lang="ru-RU" sz="2200" b="1" i="1" dirty="0" smtClean="0">
                <a:solidFill>
                  <a:srgbClr val="FF0000"/>
                </a:solidFill>
                <a:latin typeface="Constantia" pitchFamily="18" charset="0"/>
              </a:rPr>
              <a:t>Преумножить, укрепить!</a:t>
            </a:r>
            <a:endParaRPr lang="ru-RU" sz="2200" b="1" i="1" dirty="0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4" name="Рисунок 3" descr="IMG-20151202-WA0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86644" y="428610"/>
            <a:ext cx="1643074" cy="2571750"/>
          </a:xfrm>
          <a:prstGeom prst="rect">
            <a:avLst/>
          </a:prstGeom>
        </p:spPr>
      </p:pic>
      <p:pic>
        <p:nvPicPr>
          <p:cNvPr id="5" name="Рисунок 4" descr="SAM_03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571486"/>
            <a:ext cx="2214578" cy="3714758"/>
          </a:xfrm>
          <a:prstGeom prst="rect">
            <a:avLst/>
          </a:prstGeom>
        </p:spPr>
      </p:pic>
      <p:pic>
        <p:nvPicPr>
          <p:cNvPr id="6" name="Рисунок 5" descr="IMG_20141120_1216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4612" y="2285998"/>
            <a:ext cx="4423863" cy="2571768"/>
          </a:xfrm>
          <a:prstGeom prst="rect">
            <a:avLst/>
          </a:prstGeom>
        </p:spPr>
      </p:pic>
      <p:sp>
        <p:nvSpPr>
          <p:cNvPr id="9218" name="AutoShape 2" descr="https://avatars.mds.yandex.net/get-pdb/1366542/b4d7adf4-7d63-4f05-9cab-6a1086f86f3c/s1200?webp=fal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med" advTm="1228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34"/>
            <a:ext cx="57150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 smtClean="0">
                <a:solidFill>
                  <a:srgbClr val="FF0000"/>
                </a:solidFill>
                <a:latin typeface="Bookman Old Style" pitchFamily="18" charset="0"/>
              </a:rPr>
              <a:t>Как правильно нужно питаться,</a:t>
            </a:r>
            <a:br>
              <a:rPr lang="ru-RU" sz="2200" b="1" i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rgbClr val="FF0000"/>
                </a:solidFill>
                <a:latin typeface="Bookman Old Style" pitchFamily="18" charset="0"/>
              </a:rPr>
              <a:t>Режим каждый день соблюдать, </a:t>
            </a:r>
            <a:br>
              <a:rPr lang="ru-RU" sz="2200" b="1" i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rgbClr val="FF0000"/>
                </a:solidFill>
                <a:latin typeface="Bookman Old Style" pitchFamily="18" charset="0"/>
              </a:rPr>
              <a:t>Водичкой с утра обливаться,</a:t>
            </a:r>
            <a:br>
              <a:rPr lang="ru-RU" sz="2200" b="1" i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rgbClr val="FF0000"/>
                </a:solidFill>
                <a:latin typeface="Bookman Old Style" pitchFamily="18" charset="0"/>
              </a:rPr>
              <a:t>Чтоб крепкими, сильными стать!</a:t>
            </a:r>
            <a:endParaRPr lang="ru-RU" sz="2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3" name="Рисунок 2" descr="IMG-20151202-WA0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441598">
            <a:off x="6277894" y="592348"/>
            <a:ext cx="2251001" cy="3500444"/>
          </a:xfrm>
          <a:prstGeom prst="rect">
            <a:avLst/>
          </a:prstGeom>
        </p:spPr>
      </p:pic>
      <p:pic>
        <p:nvPicPr>
          <p:cNvPr id="5" name="Рисунок 4" descr="IMG-20151202-WA0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714494"/>
            <a:ext cx="5286412" cy="3143272"/>
          </a:xfrm>
          <a:prstGeom prst="rect">
            <a:avLst/>
          </a:prstGeom>
        </p:spPr>
      </p:pic>
    </p:spTree>
  </p:cSld>
  <p:clrMapOvr>
    <a:masterClrMapping/>
  </p:clrMapOvr>
  <p:transition spd="med" advTm="1442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330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28662" y="714362"/>
            <a:ext cx="735008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chemeClr val="accent4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Знаю точно  для здоровья</a:t>
            </a:r>
          </a:p>
          <a:p>
            <a:r>
              <a:rPr lang="ru-RU" sz="4000" b="1" i="1" dirty="0" smtClean="0">
                <a:solidFill>
                  <a:schemeClr val="accent4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Много разных технологий,</a:t>
            </a:r>
          </a:p>
          <a:p>
            <a:r>
              <a:rPr lang="ru-RU" sz="4000" b="1" i="1" dirty="0" smtClean="0">
                <a:solidFill>
                  <a:schemeClr val="accent4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И скажу вам, не тая,</a:t>
            </a:r>
          </a:p>
          <a:p>
            <a:r>
              <a:rPr lang="ru-RU" sz="4000" b="1" i="1" dirty="0" smtClean="0">
                <a:solidFill>
                  <a:schemeClr val="accent4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Активно их внедряю я!</a:t>
            </a:r>
          </a:p>
          <a:p>
            <a:endParaRPr lang="ru-RU" sz="4000" b="1" i="1" dirty="0">
              <a:solidFill>
                <a:schemeClr val="accent4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spd="med" advTm="115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AM_03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770862">
            <a:off x="6494056" y="357155"/>
            <a:ext cx="2305507" cy="33575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282" y="142858"/>
            <a:ext cx="624562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Lucida Sans Unicode" pitchFamily="34" charset="0"/>
                <a:cs typeface="Lucida Sans Unicode" pitchFamily="34" charset="0"/>
              </a:rPr>
              <a:t>Игры подвижные </a:t>
            </a:r>
            <a:r>
              <a:rPr lang="ru-RU" sz="2800" b="1" i="1" dirty="0" smtClean="0">
                <a:solidFill>
                  <a:srgbClr val="FFFF00"/>
                </a:solidFill>
                <a:latin typeface="Lucida Sans Unicode" pitchFamily="34" charset="0"/>
                <a:cs typeface="Lucida Sans Unicode" pitchFamily="34" charset="0"/>
              </a:rPr>
              <a:t>мы выбираем,</a:t>
            </a:r>
          </a:p>
          <a:p>
            <a:r>
              <a:rPr lang="ru-RU" sz="2800" b="1" i="1" dirty="0" smtClean="0">
                <a:solidFill>
                  <a:srgbClr val="FFFF00"/>
                </a:solidFill>
                <a:latin typeface="Lucida Sans Unicode" pitchFamily="34" charset="0"/>
                <a:cs typeface="Lucida Sans Unicode" pitchFamily="34" charset="0"/>
              </a:rPr>
              <a:t>И про </a:t>
            </a:r>
            <a:r>
              <a:rPr lang="ru-RU" sz="2800" b="1" i="1" dirty="0" smtClean="0">
                <a:solidFill>
                  <a:srgbClr val="FF0000"/>
                </a:solidFill>
                <a:latin typeface="Lucida Sans Unicode" pitchFamily="34" charset="0"/>
                <a:cs typeface="Lucida Sans Unicode" pitchFamily="34" charset="0"/>
              </a:rPr>
              <a:t>спортивные</a:t>
            </a:r>
            <a:r>
              <a:rPr lang="ru-RU" sz="2800" b="1" i="1" dirty="0" smtClean="0">
                <a:solidFill>
                  <a:srgbClr val="FFFF00"/>
                </a:solidFill>
                <a:latin typeface="Lucida Sans Unicode" pitchFamily="34" charset="0"/>
                <a:cs typeface="Lucida Sans Unicode" pitchFamily="34" charset="0"/>
              </a:rPr>
              <a:t> не забываем,</a:t>
            </a:r>
          </a:p>
          <a:p>
            <a:r>
              <a:rPr lang="ru-RU" sz="2800" b="1" i="1" dirty="0" smtClean="0">
                <a:solidFill>
                  <a:srgbClr val="FFFF00"/>
                </a:solidFill>
                <a:latin typeface="Lucida Sans Unicode" pitchFamily="34" charset="0"/>
                <a:cs typeface="Lucida Sans Unicode" pitchFamily="34" charset="0"/>
              </a:rPr>
              <a:t>Да что уж там, даже Олимпиада </a:t>
            </a:r>
          </a:p>
          <a:p>
            <a:r>
              <a:rPr lang="ru-RU" sz="2800" b="1" i="1" dirty="0" smtClean="0">
                <a:solidFill>
                  <a:srgbClr val="FFFF00"/>
                </a:solidFill>
                <a:latin typeface="Lucida Sans Unicode" pitchFamily="34" charset="0"/>
                <a:cs typeface="Lucida Sans Unicode" pitchFamily="34" charset="0"/>
              </a:rPr>
              <a:t>Прошла у нас в саду как надо!</a:t>
            </a:r>
            <a:endParaRPr lang="ru-RU" sz="2800" b="1" i="1" dirty="0">
              <a:solidFill>
                <a:srgbClr val="FFFF00"/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3" name="Рисунок 2" descr="IMG-20151202-WA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56645">
            <a:off x="317023" y="2111833"/>
            <a:ext cx="2714644" cy="2714644"/>
          </a:xfrm>
          <a:prstGeom prst="rect">
            <a:avLst/>
          </a:prstGeom>
        </p:spPr>
      </p:pic>
      <p:pic>
        <p:nvPicPr>
          <p:cNvPr id="4" name="Рисунок 3" descr="IMG-20141122-WA00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64" y="2071684"/>
            <a:ext cx="4011614" cy="2710417"/>
          </a:xfrm>
          <a:prstGeom prst="rect">
            <a:avLst/>
          </a:prstGeom>
        </p:spPr>
      </p:pic>
    </p:spTree>
  </p:cSld>
  <p:clrMapOvr>
    <a:masterClrMapping/>
  </p:clrMapOvr>
  <p:transition spd="med" advTm="1281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M_04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9322" y="857238"/>
            <a:ext cx="2928958" cy="39290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596" y="803850"/>
            <a:ext cx="54292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latin typeface="Constantia" pitchFamily="18" charset="0"/>
            </a:endParaRPr>
          </a:p>
          <a:p>
            <a:r>
              <a:rPr lang="ru-RU" sz="2400" dirty="0" smtClean="0">
                <a:latin typeface="Constantia" pitchFamily="18" charset="0"/>
              </a:rPr>
              <a:t>инструктор по физической культуре</a:t>
            </a:r>
          </a:p>
          <a:p>
            <a:r>
              <a:rPr lang="ru-RU" sz="2400" dirty="0" smtClean="0">
                <a:latin typeface="Constantia" pitchFamily="18" charset="0"/>
              </a:rPr>
              <a:t>МКДОУ «Детский сад № 5 «Теремок» с.Лескен </a:t>
            </a:r>
            <a:r>
              <a:rPr lang="ru-RU" sz="2400" dirty="0" err="1" smtClean="0">
                <a:latin typeface="Constantia" pitchFamily="18" charset="0"/>
              </a:rPr>
              <a:t>Ирафского</a:t>
            </a:r>
            <a:r>
              <a:rPr lang="ru-RU" sz="2400" dirty="0" smtClean="0">
                <a:latin typeface="Constantia" pitchFamily="18" charset="0"/>
              </a:rPr>
              <a:t> района</a:t>
            </a:r>
          </a:p>
          <a:p>
            <a:endParaRPr lang="ru-RU" sz="2400" dirty="0" smtClean="0">
              <a:latin typeface="Constantia" pitchFamily="18" charset="0"/>
            </a:endParaRPr>
          </a:p>
          <a:p>
            <a:endParaRPr lang="en-US" sz="2400" dirty="0" smtClean="0">
              <a:latin typeface="Constantia" pitchFamily="18" charset="0"/>
            </a:endParaRPr>
          </a:p>
          <a:p>
            <a:r>
              <a:rPr lang="ru-RU" sz="2400" dirty="0" smtClean="0">
                <a:latin typeface="Constantia" pitchFamily="18" charset="0"/>
              </a:rPr>
              <a:t>Высшее педагогическое образование</a:t>
            </a:r>
          </a:p>
          <a:p>
            <a:r>
              <a:rPr lang="ru-RU" sz="2400" dirty="0" smtClean="0">
                <a:latin typeface="Constantia" pitchFamily="18" charset="0"/>
              </a:rPr>
              <a:t>Первая квалификационная категория</a:t>
            </a:r>
          </a:p>
          <a:p>
            <a:r>
              <a:rPr lang="ru-RU" sz="2400" dirty="0" smtClean="0">
                <a:latin typeface="Constantia" pitchFamily="18" charset="0"/>
              </a:rPr>
              <a:t>Стаж педагогической работы – 8 лет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285734"/>
            <a:ext cx="80198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АГУЗАРОВА АНЖЕЛА АЛЕКСАНДРОВНА</a:t>
            </a:r>
            <a:endParaRPr lang="ru-RU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10032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214296"/>
            <a:ext cx="52666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Про новый метод – 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сказкотерапию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На курсах  я узнала,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И с тех пор не раз и не два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Ее в работе применяла</a:t>
            </a:r>
            <a:endParaRPr lang="ru-RU" sz="4400" b="1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Фото09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72264" y="357172"/>
            <a:ext cx="2377440" cy="4577540"/>
          </a:xfrm>
          <a:prstGeom prst="rect">
            <a:avLst/>
          </a:prstGeom>
        </p:spPr>
      </p:pic>
      <p:pic>
        <p:nvPicPr>
          <p:cNvPr id="5" name="Рисунок 4" descr="IMG-20190409-WA00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071684"/>
            <a:ext cx="6215106" cy="2857520"/>
          </a:xfrm>
          <a:prstGeom prst="rect">
            <a:avLst/>
          </a:prstGeom>
        </p:spPr>
      </p:pic>
    </p:spTree>
  </p:cSld>
  <p:clrMapOvr>
    <a:masterClrMapping/>
  </p:clrMapOvr>
  <p:transition spd="med" advTm="10172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6"/>
            <a:ext cx="55707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bg2"/>
                </a:solidFill>
                <a:latin typeface="Lucida Console" pitchFamily="49" charset="0"/>
                <a:ea typeface="Sanpya" pitchFamily="2" charset="-122"/>
              </a:rPr>
              <a:t>Чтобы быть в ногу со временем,</a:t>
            </a:r>
          </a:p>
          <a:p>
            <a:r>
              <a:rPr lang="ru-RU" sz="2000" b="1" i="1" dirty="0" smtClean="0">
                <a:solidFill>
                  <a:schemeClr val="bg2"/>
                </a:solidFill>
                <a:latin typeface="Lucida Console" pitchFamily="49" charset="0"/>
                <a:ea typeface="Sanpya" pitchFamily="2" charset="-122"/>
              </a:rPr>
              <a:t>Я постоянно учусь,</a:t>
            </a:r>
          </a:p>
          <a:p>
            <a:r>
              <a:rPr lang="ru-RU" sz="2000" b="1" i="1" dirty="0" smtClean="0">
                <a:solidFill>
                  <a:schemeClr val="bg2"/>
                </a:solidFill>
                <a:latin typeface="Lucida Console" pitchFamily="49" charset="0"/>
                <a:ea typeface="Sanpya" pitchFamily="2" charset="-122"/>
              </a:rPr>
              <a:t>И даже </a:t>
            </a:r>
            <a:r>
              <a:rPr lang="ru-RU" sz="2000" b="1" i="1" dirty="0" smtClean="0">
                <a:solidFill>
                  <a:srgbClr val="FF0000"/>
                </a:solidFill>
                <a:latin typeface="Lucida Console" pitchFamily="49" charset="0"/>
                <a:ea typeface="Sanpya" pitchFamily="2" charset="-122"/>
              </a:rPr>
              <a:t>точечным массажем</a:t>
            </a:r>
          </a:p>
          <a:p>
            <a:r>
              <a:rPr lang="ru-RU" sz="2000" b="1" i="1" dirty="0" smtClean="0">
                <a:solidFill>
                  <a:schemeClr val="bg2"/>
                </a:solidFill>
                <a:latin typeface="Lucida Console" pitchFamily="49" charset="0"/>
                <a:ea typeface="Sanpya" pitchFamily="2" charset="-122"/>
              </a:rPr>
              <a:t>Здоровье деткам укрепить стремлюсь!</a:t>
            </a:r>
            <a:endParaRPr lang="ru-RU" sz="2000" b="1" i="1" dirty="0">
              <a:solidFill>
                <a:schemeClr val="bg2"/>
              </a:solidFill>
              <a:latin typeface="Lucida Console" pitchFamily="49" charset="0"/>
              <a:ea typeface="Sanpya" pitchFamily="2" charset="-122"/>
            </a:endParaRPr>
          </a:p>
        </p:txBody>
      </p:sp>
      <p:pic>
        <p:nvPicPr>
          <p:cNvPr id="4" name="Рисунок 3" descr="20190411_1043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142858"/>
            <a:ext cx="3214683" cy="3500462"/>
          </a:xfrm>
          <a:prstGeom prst="rect">
            <a:avLst/>
          </a:prstGeom>
        </p:spPr>
      </p:pic>
      <p:pic>
        <p:nvPicPr>
          <p:cNvPr id="6" name="Рисунок 5" descr="IMG-20151202-WA0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1643056"/>
            <a:ext cx="3929090" cy="3286148"/>
          </a:xfrm>
          <a:prstGeom prst="rect">
            <a:avLst/>
          </a:prstGeom>
        </p:spPr>
      </p:pic>
    </p:spTree>
  </p:cSld>
  <p:clrMapOvr>
    <a:masterClrMapping/>
  </p:clrMapOvr>
  <p:transition spd="med" advTm="11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70" y="214296"/>
            <a:ext cx="5532284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Book Antiqua" pitchFamily="18" charset="0"/>
              </a:rPr>
              <a:t>Степ-аэробика </a:t>
            </a:r>
            <a:r>
              <a:rPr lang="ru-RU" sz="2000" b="1" dirty="0" smtClean="0">
                <a:solidFill>
                  <a:srgbClr val="FFC000"/>
                </a:solidFill>
                <a:latin typeface="Book Antiqua" pitchFamily="18" charset="0"/>
              </a:rPr>
              <a:t>и </a:t>
            </a:r>
            <a:r>
              <a:rPr lang="ru-RU" sz="2000" b="1" dirty="0" smtClean="0">
                <a:solidFill>
                  <a:srgbClr val="FF0000"/>
                </a:solidFill>
                <a:latin typeface="Book Antiqua" pitchFamily="18" charset="0"/>
              </a:rPr>
              <a:t>упражнения с </a:t>
            </a:r>
            <a:r>
              <a:rPr lang="ru-RU" sz="2000" b="1" dirty="0" err="1" smtClean="0">
                <a:solidFill>
                  <a:srgbClr val="FF0000"/>
                </a:solidFill>
                <a:latin typeface="Book Antiqua" pitchFamily="18" charset="0"/>
              </a:rPr>
              <a:t>фитболом</a:t>
            </a:r>
            <a:r>
              <a:rPr lang="ru-RU" sz="2000" b="1" dirty="0" smtClean="0">
                <a:solidFill>
                  <a:srgbClr val="FFC000"/>
                </a:solidFill>
                <a:latin typeface="Book Antiqua" pitchFamily="18" charset="0"/>
              </a:rPr>
              <a:t>,</a:t>
            </a:r>
          </a:p>
          <a:p>
            <a:r>
              <a:rPr lang="ru-RU" sz="2000" b="1" dirty="0" smtClean="0">
                <a:solidFill>
                  <a:srgbClr val="FFC000"/>
                </a:solidFill>
                <a:latin typeface="Book Antiqua" pitchFamily="18" charset="0"/>
              </a:rPr>
              <a:t>Даже взрослым  не всем по зубам,</a:t>
            </a:r>
          </a:p>
          <a:p>
            <a:r>
              <a:rPr lang="ru-RU" sz="2000" b="1" dirty="0" smtClean="0">
                <a:solidFill>
                  <a:srgbClr val="FFC000"/>
                </a:solidFill>
                <a:latin typeface="Book Antiqua" pitchFamily="18" charset="0"/>
              </a:rPr>
              <a:t>Разные мышцы мы тренируем,</a:t>
            </a:r>
          </a:p>
          <a:p>
            <a:r>
              <a:rPr lang="ru-RU" sz="2000" b="1" dirty="0" smtClean="0">
                <a:solidFill>
                  <a:srgbClr val="FFC000"/>
                </a:solidFill>
                <a:latin typeface="Book Antiqua" pitchFamily="18" charset="0"/>
              </a:rPr>
              <a:t>И нет у деток  лишних килограмм</a:t>
            </a:r>
          </a:p>
          <a:p>
            <a:endParaRPr lang="ru-RU" sz="3600" dirty="0">
              <a:solidFill>
                <a:srgbClr val="FFC000"/>
              </a:solidFill>
              <a:latin typeface="Book Antiqua" pitchFamily="18" charset="0"/>
            </a:endParaRPr>
          </a:p>
        </p:txBody>
      </p:sp>
      <p:pic>
        <p:nvPicPr>
          <p:cNvPr id="3" name="Рисунок 2" descr="IMG-20190409-WA00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5" y="1500180"/>
            <a:ext cx="4143404" cy="3429006"/>
          </a:xfrm>
          <a:prstGeom prst="rect">
            <a:avLst/>
          </a:prstGeom>
        </p:spPr>
      </p:pic>
      <p:pic>
        <p:nvPicPr>
          <p:cNvPr id="4" name="Рисунок 3" descr="IMG-20190409-WA00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1500180"/>
            <a:ext cx="4429156" cy="3429024"/>
          </a:xfrm>
          <a:prstGeom prst="rect">
            <a:avLst/>
          </a:prstGeom>
        </p:spPr>
      </p:pic>
    </p:spTree>
  </p:cSld>
  <p:clrMapOvr>
    <a:masterClrMapping/>
  </p:clrMapOvr>
  <p:transition spd="med" advTm="12359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-20190409-WA0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04912">
            <a:off x="490164" y="569519"/>
            <a:ext cx="3929090" cy="3857634"/>
          </a:xfrm>
          <a:prstGeom prst="rect">
            <a:avLst/>
          </a:prstGeom>
        </p:spPr>
      </p:pic>
      <p:pic>
        <p:nvPicPr>
          <p:cNvPr id="5" name="Рисунок 4" descr="20190405_1206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2357436"/>
            <a:ext cx="4500594" cy="2592919"/>
          </a:xfrm>
          <a:prstGeom prst="rect">
            <a:avLst/>
          </a:prstGeom>
        </p:spPr>
      </p:pic>
      <p:pic>
        <p:nvPicPr>
          <p:cNvPr id="7" name="Рисунок 6" descr="IMG_20151201_1232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211652"/>
            <a:ext cx="2341052" cy="1999285"/>
          </a:xfrm>
          <a:prstGeom prst="rect">
            <a:avLst/>
          </a:prstGeom>
        </p:spPr>
      </p:pic>
    </p:spTree>
  </p:cSld>
  <p:clrMapOvr>
    <a:masterClrMapping/>
  </p:clrMapOvr>
  <p:transition spd="med" advTm="6843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90411_1035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85734"/>
            <a:ext cx="2428892" cy="4429156"/>
          </a:xfrm>
          <a:prstGeom prst="rect">
            <a:avLst/>
          </a:prstGeom>
        </p:spPr>
      </p:pic>
      <p:pic>
        <p:nvPicPr>
          <p:cNvPr id="4" name="Рисунок 3" descr="20190411_1046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1428742"/>
            <a:ext cx="3429024" cy="3429006"/>
          </a:xfrm>
          <a:prstGeom prst="rect">
            <a:avLst/>
          </a:prstGeom>
        </p:spPr>
      </p:pic>
      <p:pic>
        <p:nvPicPr>
          <p:cNvPr id="6" name="Рисунок 5" descr="20190411_1049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2837" y="285734"/>
            <a:ext cx="2736881" cy="46434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71736" y="142858"/>
            <a:ext cx="40767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err="1" smtClean="0">
                <a:solidFill>
                  <a:srgbClr val="FF0000"/>
                </a:solidFill>
                <a:latin typeface="Book Antiqua" pitchFamily="18" charset="0"/>
              </a:rPr>
              <a:t>Стретчинг</a:t>
            </a:r>
            <a:r>
              <a:rPr lang="ru-RU" sz="2000" b="1" dirty="0" smtClean="0">
                <a:solidFill>
                  <a:srgbClr val="FF33CC"/>
                </a:solidFill>
                <a:latin typeface="Book Antiqua" pitchFamily="18" charset="0"/>
              </a:rPr>
              <a:t>-</a:t>
            </a:r>
            <a:r>
              <a:rPr lang="ru-RU" sz="2000" b="1" dirty="0" smtClean="0">
                <a:latin typeface="Book Antiqua" pitchFamily="18" charset="0"/>
              </a:rPr>
              <a:t> </a:t>
            </a:r>
            <a:r>
              <a:rPr lang="ru-RU" sz="2000" b="1" dirty="0" smtClean="0">
                <a:solidFill>
                  <a:srgbClr val="FF33CC"/>
                </a:solidFill>
                <a:latin typeface="Book Antiqua" pitchFamily="18" charset="0"/>
              </a:rPr>
              <a:t>это растяжка,</a:t>
            </a:r>
          </a:p>
          <a:p>
            <a:r>
              <a:rPr lang="ru-RU" sz="2000" b="1" dirty="0" smtClean="0">
                <a:solidFill>
                  <a:srgbClr val="FF33CC"/>
                </a:solidFill>
                <a:latin typeface="Book Antiqua" pitchFamily="18" charset="0"/>
              </a:rPr>
              <a:t>Без нее было б нам тяжко,</a:t>
            </a:r>
          </a:p>
          <a:p>
            <a:r>
              <a:rPr lang="ru-RU" sz="2000" b="1" dirty="0" smtClean="0">
                <a:solidFill>
                  <a:srgbClr val="FF33CC"/>
                </a:solidFill>
                <a:latin typeface="Book Antiqua" pitchFamily="18" charset="0"/>
              </a:rPr>
              <a:t>Рыбкой, мостиком и шпагатом</a:t>
            </a:r>
          </a:p>
          <a:p>
            <a:r>
              <a:rPr lang="ru-RU" sz="2000" b="1" dirty="0" smtClean="0">
                <a:solidFill>
                  <a:srgbClr val="FF33CC"/>
                </a:solidFill>
                <a:latin typeface="Book Antiqua" pitchFamily="18" charset="0"/>
              </a:rPr>
              <a:t>Владеют детки мои как надо!</a:t>
            </a:r>
            <a:endParaRPr lang="ru-RU" b="1" dirty="0">
              <a:solidFill>
                <a:srgbClr val="FF33CC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med" advTm="10562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142858"/>
            <a:ext cx="6127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6"/>
                </a:solidFill>
                <a:ea typeface="Sanpya" pitchFamily="2" charset="-122"/>
              </a:rPr>
              <a:t>Есть для глаз </a:t>
            </a:r>
            <a:r>
              <a:rPr lang="ru-RU" sz="2400" b="1" i="1" dirty="0" smtClean="0">
                <a:solidFill>
                  <a:srgbClr val="FF0000"/>
                </a:solidFill>
                <a:ea typeface="Sanpya" pitchFamily="2" charset="-122"/>
              </a:rPr>
              <a:t>гимнастика</a:t>
            </a:r>
            <a:r>
              <a:rPr lang="ru-RU" sz="2400" b="1" i="1" dirty="0" smtClean="0">
                <a:solidFill>
                  <a:schemeClr val="accent6"/>
                </a:solidFill>
                <a:ea typeface="Sanpya" pitchFamily="2" charset="-122"/>
              </a:rPr>
              <a:t> отличная,</a:t>
            </a:r>
          </a:p>
          <a:p>
            <a:r>
              <a:rPr lang="ru-RU" sz="2400" b="1" i="1" dirty="0" smtClean="0">
                <a:solidFill>
                  <a:schemeClr val="accent6"/>
                </a:solidFill>
                <a:ea typeface="Sanpya" pitchFamily="2" charset="-122"/>
              </a:rPr>
              <a:t>Для деток моих уже очень привычная,</a:t>
            </a:r>
          </a:p>
          <a:p>
            <a:r>
              <a:rPr lang="ru-RU" sz="2400" b="1" i="1" dirty="0" smtClean="0">
                <a:solidFill>
                  <a:schemeClr val="accent6"/>
                </a:solidFill>
                <a:ea typeface="Sanpya" pitchFamily="2" charset="-122"/>
              </a:rPr>
              <a:t>А еще динамическая и ортопедическая,</a:t>
            </a:r>
          </a:p>
          <a:p>
            <a:r>
              <a:rPr lang="ru-RU" sz="2400" b="1" i="1" dirty="0" smtClean="0">
                <a:solidFill>
                  <a:schemeClr val="accent6"/>
                </a:solidFill>
                <a:ea typeface="Sanpya" pitchFamily="2" charset="-122"/>
              </a:rPr>
              <a:t>А дыхательная - просто фантастическая!</a:t>
            </a:r>
          </a:p>
          <a:p>
            <a:endParaRPr lang="ru-RU" sz="2400" b="1" i="1" dirty="0" smtClean="0">
              <a:solidFill>
                <a:schemeClr val="accent6"/>
              </a:solidFill>
              <a:ea typeface="Sanpya" pitchFamily="2" charset="-122"/>
            </a:endParaRPr>
          </a:p>
        </p:txBody>
      </p:sp>
      <p:pic>
        <p:nvPicPr>
          <p:cNvPr id="3" name="Рисунок 2" descr="IMG-20151202-WA00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785932"/>
            <a:ext cx="4804250" cy="2928940"/>
          </a:xfrm>
          <a:prstGeom prst="rect">
            <a:avLst/>
          </a:prstGeom>
        </p:spPr>
      </p:pic>
      <p:pic>
        <p:nvPicPr>
          <p:cNvPr id="6" name="Рисунок 5" descr="IMG-20151202-WA00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500048"/>
            <a:ext cx="2786082" cy="3929090"/>
          </a:xfrm>
          <a:prstGeom prst="rect">
            <a:avLst/>
          </a:prstGeom>
        </p:spPr>
      </p:pic>
    </p:spTree>
  </p:cSld>
  <p:clrMapOvr>
    <a:masterClrMapping/>
  </p:clrMapOvr>
  <p:transition spd="med" advTm="9155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5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5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51201_1226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5415">
            <a:off x="4777458" y="400131"/>
            <a:ext cx="4033301" cy="4319113"/>
          </a:xfrm>
          <a:prstGeom prst="rect">
            <a:avLst/>
          </a:prstGeom>
        </p:spPr>
      </p:pic>
      <p:pic>
        <p:nvPicPr>
          <p:cNvPr id="6" name="Рисунок 5" descr="IMG-20151202-WA00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65565">
            <a:off x="519397" y="412519"/>
            <a:ext cx="3663971" cy="4179767"/>
          </a:xfrm>
          <a:prstGeom prst="rect">
            <a:avLst/>
          </a:prstGeom>
        </p:spPr>
      </p:pic>
    </p:spTree>
  </p:cSld>
  <p:clrMapOvr>
    <a:masterClrMapping/>
  </p:clrMapOvr>
  <p:transition spd="med" advTm="526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142858"/>
            <a:ext cx="4786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Lucida Sans Unicode" pitchFamily="34" charset="0"/>
                <a:cs typeface="Lucida Sans Unicode" pitchFamily="34" charset="0"/>
              </a:rPr>
              <a:t>Профессия наша прекрасна,</a:t>
            </a:r>
            <a:br>
              <a:rPr lang="ru-RU" sz="2400" b="1" i="1" dirty="0" smtClean="0">
                <a:solidFill>
                  <a:srgbClr val="FF000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Lucida Sans Unicode" pitchFamily="34" charset="0"/>
                <a:cs typeface="Lucida Sans Unicode" pitchFamily="34" charset="0"/>
              </a:rPr>
              <a:t>Важна она так для людей,</a:t>
            </a:r>
            <a:br>
              <a:rPr lang="ru-RU" sz="2400" b="1" i="1" dirty="0" smtClean="0">
                <a:solidFill>
                  <a:srgbClr val="FF000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Lucida Sans Unicode" pitchFamily="34" charset="0"/>
                <a:cs typeface="Lucida Sans Unicode" pitchFamily="34" charset="0"/>
              </a:rPr>
              <a:t>И времени мы неподвластны,</a:t>
            </a:r>
            <a:br>
              <a:rPr lang="ru-RU" sz="2400" b="1" i="1" dirty="0" smtClean="0">
                <a:solidFill>
                  <a:srgbClr val="FF000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Lucida Sans Unicode" pitchFamily="34" charset="0"/>
                <a:cs typeface="Lucida Sans Unicode" pitchFamily="34" charset="0"/>
              </a:rPr>
              <a:t>Ведь нам доверяют детей</a:t>
            </a:r>
            <a:endParaRPr lang="ru-RU" sz="2400" b="1" i="1" dirty="0">
              <a:solidFill>
                <a:srgbClr val="FF0000"/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3" name="Рисунок 2" descr="IMG_20141120_1228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643056"/>
            <a:ext cx="6858000" cy="3357586"/>
          </a:xfrm>
          <a:prstGeom prst="rect">
            <a:avLst/>
          </a:prstGeom>
        </p:spPr>
      </p:pic>
    </p:spTree>
  </p:cSld>
  <p:clrMapOvr>
    <a:masterClrMapping/>
  </p:clrMapOvr>
  <p:transition spd="med" advTm="1404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330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14348" y="1643056"/>
            <a:ext cx="76329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  <a:latin typeface="Constantia" pitchFamily="18" charset="0"/>
              </a:rPr>
              <a:t>СПАСИБО</a:t>
            </a:r>
            <a:r>
              <a:rPr lang="ru-RU" sz="4400" b="1" i="1" dirty="0" smtClean="0">
                <a:latin typeface="Constantia" pitchFamily="18" charset="0"/>
              </a:rPr>
              <a:t> </a:t>
            </a:r>
            <a:r>
              <a:rPr lang="ru-RU" sz="4400" b="1" i="1" dirty="0" smtClean="0">
                <a:solidFill>
                  <a:srgbClr val="FF0000"/>
                </a:solidFill>
                <a:latin typeface="Constantia" pitchFamily="18" charset="0"/>
              </a:rPr>
              <a:t>ЗА ВНИМАНИЕ!</a:t>
            </a:r>
            <a:endParaRPr lang="ru-RU" sz="4400" b="1" i="1" dirty="0">
              <a:solidFill>
                <a:srgbClr val="FF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med" advTm="1126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330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57356" y="642924"/>
            <a:ext cx="495392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smtClean="0">
                <a:solidFill>
                  <a:srgbClr val="FF0000"/>
                </a:solidFill>
                <a:latin typeface="Constantia" pitchFamily="18" charset="0"/>
              </a:rPr>
              <a:t>Сегодня перед вами </a:t>
            </a:r>
          </a:p>
          <a:p>
            <a:r>
              <a:rPr lang="ru-RU" sz="4000" i="1" dirty="0" smtClean="0">
                <a:solidFill>
                  <a:srgbClr val="FF0000"/>
                </a:solidFill>
                <a:latin typeface="Constantia" pitchFamily="18" charset="0"/>
              </a:rPr>
              <a:t>Я рада выступать</a:t>
            </a:r>
          </a:p>
          <a:p>
            <a:r>
              <a:rPr lang="ru-RU" sz="4000" i="1" dirty="0" smtClean="0">
                <a:solidFill>
                  <a:srgbClr val="FF0000"/>
                </a:solidFill>
                <a:latin typeface="Constantia" pitchFamily="18" charset="0"/>
              </a:rPr>
              <a:t>Свою работу в ДОУ</a:t>
            </a:r>
          </a:p>
          <a:p>
            <a:r>
              <a:rPr lang="ru-RU" sz="4000" i="1" dirty="0" smtClean="0">
                <a:solidFill>
                  <a:srgbClr val="FF0000"/>
                </a:solidFill>
                <a:latin typeface="Constantia" pitchFamily="18" charset="0"/>
              </a:rPr>
              <a:t> Хочу я показать)))</a:t>
            </a:r>
            <a:endParaRPr lang="ru-RU" sz="4000" i="1" dirty="0">
              <a:solidFill>
                <a:srgbClr val="FF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med" advTm="9672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57172"/>
            <a:ext cx="557216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i="1" dirty="0" smtClean="0">
                <a:latin typeface="Bookman Old Style" pitchFamily="18" charset="0"/>
              </a:rPr>
              <a:t>Но сложно сказать в строчках этих,</a:t>
            </a:r>
            <a:br>
              <a:rPr lang="ru-RU" sz="1900" b="1" i="1" dirty="0" smtClean="0">
                <a:latin typeface="Bookman Old Style" pitchFamily="18" charset="0"/>
              </a:rPr>
            </a:br>
            <a:r>
              <a:rPr lang="ru-RU" sz="1900" b="1" i="1" dirty="0" smtClean="0">
                <a:latin typeface="Bookman Old Style" pitchFamily="18" charset="0"/>
              </a:rPr>
              <a:t>Что значит работать с детьми,</a:t>
            </a:r>
            <a:br>
              <a:rPr lang="ru-RU" sz="1900" b="1" i="1" dirty="0" smtClean="0">
                <a:latin typeface="Bookman Old Style" pitchFamily="18" charset="0"/>
              </a:rPr>
            </a:br>
            <a:r>
              <a:rPr lang="ru-RU" sz="1900" b="1" i="1" dirty="0" smtClean="0">
                <a:latin typeface="Bookman Old Style" pitchFamily="18" charset="0"/>
              </a:rPr>
              <a:t>Всё знают и чувствуют дети,</a:t>
            </a:r>
            <a:br>
              <a:rPr lang="ru-RU" sz="1900" b="1" i="1" dirty="0" smtClean="0">
                <a:latin typeface="Bookman Old Style" pitchFamily="18" charset="0"/>
              </a:rPr>
            </a:br>
            <a:r>
              <a:rPr lang="ru-RU" sz="1900" b="1" i="1" dirty="0" smtClean="0">
                <a:latin typeface="Bookman Old Style" pitchFamily="18" charset="0"/>
              </a:rPr>
              <a:t>Смешные малышки мои!</a:t>
            </a:r>
            <a:endParaRPr lang="ru-RU" sz="1900" b="1" i="1" dirty="0">
              <a:latin typeface="Bookman Old Style" pitchFamily="18" charset="0"/>
            </a:endParaRPr>
          </a:p>
        </p:txBody>
      </p:sp>
      <p:pic>
        <p:nvPicPr>
          <p:cNvPr id="3" name="Рисунок 2" descr="IMG-20151202-WA0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857370"/>
            <a:ext cx="5429288" cy="3000378"/>
          </a:xfrm>
          <a:prstGeom prst="rect">
            <a:avLst/>
          </a:prstGeom>
        </p:spPr>
      </p:pic>
      <p:pic>
        <p:nvPicPr>
          <p:cNvPr id="6" name="Рисунок 5" descr="IMG_20151202_1209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884" y="285734"/>
            <a:ext cx="3000396" cy="3357586"/>
          </a:xfrm>
          <a:prstGeom prst="rect">
            <a:avLst/>
          </a:prstGeom>
        </p:spPr>
      </p:pic>
    </p:spTree>
  </p:cSld>
  <p:clrMapOvr>
    <a:masterClrMapping/>
  </p:clrMapOvr>
  <p:transition spd="med" advTm="11625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68" y="35717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smtClean="0">
                <a:solidFill>
                  <a:srgbClr val="FF33CC"/>
                </a:solidFill>
                <a:latin typeface="Bookman Old Style" pitchFamily="18" charset="0"/>
              </a:rPr>
              <a:t>Задача моя не простая – </a:t>
            </a:r>
            <a:br>
              <a:rPr lang="ru-RU" sz="2000" b="1" i="1" dirty="0" smtClean="0">
                <a:solidFill>
                  <a:srgbClr val="FF33CC"/>
                </a:solidFill>
                <a:latin typeface="Bookman Old Style" pitchFamily="18" charset="0"/>
              </a:rPr>
            </a:br>
            <a:r>
              <a:rPr lang="ru-RU" sz="2000" b="1" i="1" dirty="0" smtClean="0">
                <a:solidFill>
                  <a:srgbClr val="FF33CC"/>
                </a:solidFill>
                <a:latin typeface="Bookman Old Style" pitchFamily="18" charset="0"/>
              </a:rPr>
              <a:t>Со спортом их всех подружить,</a:t>
            </a:r>
            <a:br>
              <a:rPr lang="ru-RU" sz="2000" b="1" i="1" dirty="0" smtClean="0">
                <a:solidFill>
                  <a:srgbClr val="FF33CC"/>
                </a:solidFill>
                <a:latin typeface="Bookman Old Style" pitchFamily="18" charset="0"/>
              </a:rPr>
            </a:br>
            <a:r>
              <a:rPr lang="ru-RU" sz="2000" b="1" i="1" dirty="0" smtClean="0">
                <a:solidFill>
                  <a:srgbClr val="FF33CC"/>
                </a:solidFill>
                <a:latin typeface="Bookman Old Style" pitchFamily="18" charset="0"/>
              </a:rPr>
              <a:t>Но только одно точно знаю:</a:t>
            </a:r>
            <a:br>
              <a:rPr lang="ru-RU" sz="2000" b="1" i="1" dirty="0" smtClean="0">
                <a:solidFill>
                  <a:srgbClr val="FF33CC"/>
                </a:solidFill>
                <a:latin typeface="Bookman Old Style" pitchFamily="18" charset="0"/>
              </a:rPr>
            </a:br>
            <a:r>
              <a:rPr lang="ru-RU" sz="2000" b="1" i="1" dirty="0" smtClean="0">
                <a:solidFill>
                  <a:srgbClr val="FF33CC"/>
                </a:solidFill>
                <a:latin typeface="Bookman Old Style" pitchFamily="18" charset="0"/>
              </a:rPr>
              <a:t>Мне нравится деток учить,</a:t>
            </a:r>
            <a:endParaRPr lang="ru-RU" sz="2000" b="1" i="1" dirty="0">
              <a:solidFill>
                <a:srgbClr val="FF33CC"/>
              </a:solidFill>
              <a:latin typeface="Bookman Old Style" pitchFamily="18" charset="0"/>
            </a:endParaRPr>
          </a:p>
        </p:txBody>
      </p:sp>
      <p:pic>
        <p:nvPicPr>
          <p:cNvPr id="3" name="Рисунок 2" descr="20190411_1048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428610"/>
            <a:ext cx="3000396" cy="4214842"/>
          </a:xfrm>
          <a:prstGeom prst="rect">
            <a:avLst/>
          </a:prstGeom>
        </p:spPr>
      </p:pic>
      <p:pic>
        <p:nvPicPr>
          <p:cNvPr id="4" name="Рисунок 3" descr="20190411_1035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2071684"/>
            <a:ext cx="4857784" cy="2786082"/>
          </a:xfrm>
          <a:prstGeom prst="rect">
            <a:avLst/>
          </a:prstGeom>
        </p:spPr>
      </p:pic>
    </p:spTree>
  </p:cSld>
  <p:clrMapOvr>
    <a:masterClrMapping/>
  </p:clrMapOvr>
  <p:transition spd="med" advTm="1298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-20181129-WA01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77903">
            <a:off x="6587368" y="307479"/>
            <a:ext cx="2214578" cy="29289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6000" y="18330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143108" y="285734"/>
            <a:ext cx="4623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Constantia" pitchFamily="18" charset="0"/>
              </a:rPr>
              <a:t>Родители хорошие мои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Constantia" pitchFamily="18" charset="0"/>
              </a:rPr>
              <a:t>Всегда во всем мне помогают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Constantia" pitchFamily="18" charset="0"/>
              </a:rPr>
              <a:t>И  в конкурсах с любимыми детьми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Constantia" pitchFamily="18" charset="0"/>
              </a:rPr>
              <a:t>Активное участие принимают!</a:t>
            </a:r>
            <a:endParaRPr lang="ru-RU" sz="2000" b="1" dirty="0">
              <a:solidFill>
                <a:srgbClr val="7030A0"/>
              </a:solidFill>
              <a:latin typeface="Constantia" pitchFamily="18" charset="0"/>
            </a:endParaRPr>
          </a:p>
        </p:txBody>
      </p:sp>
      <p:pic>
        <p:nvPicPr>
          <p:cNvPr id="5" name="Рисунок 4" descr="IMG-20181129-WA00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56" y="1857370"/>
            <a:ext cx="5072098" cy="3047992"/>
          </a:xfrm>
          <a:prstGeom prst="rect">
            <a:avLst/>
          </a:prstGeom>
        </p:spPr>
      </p:pic>
      <p:pic>
        <p:nvPicPr>
          <p:cNvPr id="8" name="Рисунок 7" descr="IMG-20181129-WA0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350336">
            <a:off x="155342" y="658019"/>
            <a:ext cx="2070500" cy="2058164"/>
          </a:xfrm>
          <a:prstGeom prst="rect">
            <a:avLst/>
          </a:prstGeom>
        </p:spPr>
      </p:pic>
    </p:spTree>
  </p:cSld>
  <p:clrMapOvr>
    <a:masterClrMapping/>
  </p:clrMapOvr>
  <p:transition spd="med" advTm="11422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330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571604" y="642924"/>
            <a:ext cx="657423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FFFF00"/>
                </a:solidFill>
                <a:latin typeface="Book Antiqua" pitchFamily="18" charset="0"/>
              </a:rPr>
              <a:t>И конкурсы</a:t>
            </a:r>
            <a:r>
              <a:rPr lang="en-US" sz="3600" b="1" i="1" dirty="0" smtClean="0">
                <a:solidFill>
                  <a:srgbClr val="FFFF00"/>
                </a:solidFill>
                <a:latin typeface="Book Antiqua" pitchFamily="18" charset="0"/>
              </a:rPr>
              <a:t> </a:t>
            </a:r>
            <a:r>
              <a:rPr lang="ru-RU" sz="3600" b="1" i="1" dirty="0" smtClean="0">
                <a:solidFill>
                  <a:srgbClr val="FFFF00"/>
                </a:solidFill>
                <a:latin typeface="Book Antiqua" pitchFamily="18" charset="0"/>
              </a:rPr>
              <a:t>прекрасные  мои </a:t>
            </a:r>
          </a:p>
          <a:p>
            <a:r>
              <a:rPr lang="ru-RU" sz="3600" b="1" i="1" dirty="0" smtClean="0">
                <a:solidFill>
                  <a:srgbClr val="FFFF00"/>
                </a:solidFill>
                <a:latin typeface="Book Antiqua" pitchFamily="18" charset="0"/>
              </a:rPr>
              <a:t>Я никогда не пропускаю,</a:t>
            </a:r>
          </a:p>
          <a:p>
            <a:r>
              <a:rPr lang="ru-RU" sz="3600" b="1" i="1" dirty="0" smtClean="0">
                <a:solidFill>
                  <a:srgbClr val="FFFF00"/>
                </a:solidFill>
                <a:latin typeface="Book Antiqua" pitchFamily="18" charset="0"/>
              </a:rPr>
              <a:t>Ведь все болеют от души,</a:t>
            </a:r>
          </a:p>
          <a:p>
            <a:r>
              <a:rPr lang="ru-RU" sz="3600" b="1" i="1" dirty="0" smtClean="0">
                <a:solidFill>
                  <a:srgbClr val="FFFF00"/>
                </a:solidFill>
                <a:latin typeface="Book Antiqua" pitchFamily="18" charset="0"/>
              </a:rPr>
              <a:t>Удачи мне желают!</a:t>
            </a:r>
          </a:p>
          <a:p>
            <a:endParaRPr lang="ru-RU" b="1" i="1" dirty="0"/>
          </a:p>
        </p:txBody>
      </p:sp>
    </p:spTree>
  </p:cSld>
  <p:clrMapOvr>
    <a:masterClrMapping/>
  </p:clrMapOvr>
  <p:transition spd="med" advTm="770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330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20190326_1627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 advTm="479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330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20190326_1625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 advTm="470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359</Words>
  <Application>Microsoft Office PowerPoint</Application>
  <PresentationFormat>Экран (16:9)</PresentationFormat>
  <Paragraphs>80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Windows User</cp:lastModifiedBy>
  <cp:revision>147</cp:revision>
  <dcterms:created xsi:type="dcterms:W3CDTF">2016-06-03T14:12:26Z</dcterms:created>
  <dcterms:modified xsi:type="dcterms:W3CDTF">2019-05-04T16:53:38Z</dcterms:modified>
</cp:coreProperties>
</file>